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305" r:id="rId6"/>
    <p:sldId id="257" r:id="rId7"/>
    <p:sldId id="264" r:id="rId8"/>
    <p:sldId id="307" r:id="rId9"/>
    <p:sldId id="306" r:id="rId10"/>
    <p:sldId id="317" r:id="rId11"/>
    <p:sldId id="321" r:id="rId12"/>
    <p:sldId id="320" r:id="rId13"/>
    <p:sldId id="323" r:id="rId14"/>
    <p:sldId id="325" r:id="rId15"/>
    <p:sldId id="324" r:id="rId16"/>
    <p:sldId id="333" r:id="rId17"/>
    <p:sldId id="332" r:id="rId18"/>
    <p:sldId id="331" r:id="rId19"/>
    <p:sldId id="329" r:id="rId20"/>
    <p:sldId id="339" r:id="rId21"/>
    <p:sldId id="327" r:id="rId22"/>
    <p:sldId id="326" r:id="rId23"/>
    <p:sldId id="340" r:id="rId24"/>
    <p:sldId id="335" r:id="rId25"/>
    <p:sldId id="334" r:id="rId26"/>
    <p:sldId id="291" r:id="rId27"/>
    <p:sldId id="316" r:id="rId28"/>
    <p:sldId id="292" r:id="rId29"/>
    <p:sldId id="293" r:id="rId30"/>
    <p:sldId id="295" r:id="rId31"/>
    <p:sldId id="337" r:id="rId32"/>
    <p:sldId id="341" r:id="rId33"/>
    <p:sldId id="33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8D605-32FC-41D1-A821-A0C301AD5AE7}">
          <p14:sldIdLst>
            <p14:sldId id="256"/>
            <p14:sldId id="305"/>
            <p14:sldId id="257"/>
            <p14:sldId id="264"/>
            <p14:sldId id="307"/>
            <p14:sldId id="306"/>
            <p14:sldId id="317"/>
            <p14:sldId id="321"/>
            <p14:sldId id="320"/>
            <p14:sldId id="323"/>
            <p14:sldId id="325"/>
            <p14:sldId id="324"/>
            <p14:sldId id="333"/>
            <p14:sldId id="332"/>
            <p14:sldId id="331"/>
            <p14:sldId id="329"/>
            <p14:sldId id="339"/>
            <p14:sldId id="327"/>
            <p14:sldId id="326"/>
            <p14:sldId id="340"/>
            <p14:sldId id="335"/>
            <p14:sldId id="334"/>
            <p14:sldId id="291"/>
            <p14:sldId id="316"/>
            <p14:sldId id="292"/>
            <p14:sldId id="293"/>
            <p14:sldId id="295"/>
            <p14:sldId id="337"/>
            <p14:sldId id="341"/>
            <p14:sldId id="33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872"/>
    <a:srgbClr val="63B7C6"/>
    <a:srgbClr val="002136"/>
    <a:srgbClr val="003352"/>
    <a:srgbClr val="0C75AC"/>
    <a:srgbClr val="103350"/>
    <a:srgbClr val="0C4360"/>
    <a:srgbClr val="97D494"/>
    <a:srgbClr val="FF8F8F"/>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5F921C-AF32-CA41-B2CF-17B33F31F994}" v="93" dt="2021-04-03T17:44:26.161"/>
    <p1510:client id="{E199451D-B693-D18B-9A4C-E3811D9E7211}" v="66" dt="2021-04-05T15:16:21.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94694"/>
  </p:normalViewPr>
  <p:slideViewPr>
    <p:cSldViewPr snapToGrid="0">
      <p:cViewPr varScale="1">
        <p:scale>
          <a:sx n="121" d="100"/>
          <a:sy n="121" d="100"/>
        </p:scale>
        <p:origin x="784"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hyperlink" Target="https://www.benlinders.com/2017/3-agile-retrospectives-antipatterns-to-avoid/" TargetMode="External"/><Relationship Id="rId3" Type="http://schemas.openxmlformats.org/officeDocument/2006/relationships/image" Target="../media/image10.png"/><Relationship Id="rId7" Type="http://schemas.openxmlformats.org/officeDocument/2006/relationships/image" Target="../media/image12.jpeg"/><Relationship Id="rId12" Type="http://schemas.openxmlformats.org/officeDocument/2006/relationships/hyperlink" Target="https://www.jurgenallewijn.nl/fling-demo-appliance-tanzu/" TargetMode="External"/><Relationship Id="rId2" Type="http://schemas.openxmlformats.org/officeDocument/2006/relationships/hyperlink" Target="https://freesvg.org/recap-post-it" TargetMode="External"/><Relationship Id="rId1" Type="http://schemas.openxmlformats.org/officeDocument/2006/relationships/image" Target="../media/image9.png"/><Relationship Id="rId6" Type="http://schemas.openxmlformats.org/officeDocument/2006/relationships/hyperlink" Target="http://commons.wikimedia.org/wiki/File:Circle-icons-hourglass.svg" TargetMode="Externa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hyperlink" Target="https://pixabay.com/es/lista-de-comprobaci%C3%B3n-icono-notas-2024181/" TargetMode="External"/><Relationship Id="rId4" Type="http://schemas.openxmlformats.org/officeDocument/2006/relationships/hyperlink" Target="https://press.rebus.community/media-innovation-and-entrepreneurship/chapter/product-management/" TargetMode="External"/><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hyperlink" Target="https://www.benlinders.com/2017/3-agile-retrospectives-antipatterns-to-avoid/" TargetMode="External"/><Relationship Id="rId3" Type="http://schemas.openxmlformats.org/officeDocument/2006/relationships/image" Target="../media/image10.png"/><Relationship Id="rId7" Type="http://schemas.openxmlformats.org/officeDocument/2006/relationships/image" Target="../media/image12.jpeg"/><Relationship Id="rId12" Type="http://schemas.openxmlformats.org/officeDocument/2006/relationships/hyperlink" Target="https://www.jurgenallewijn.nl/fling-demo-appliance-tanzu/" TargetMode="External"/><Relationship Id="rId2" Type="http://schemas.openxmlformats.org/officeDocument/2006/relationships/hyperlink" Target="https://freesvg.org/recap-post-it" TargetMode="External"/><Relationship Id="rId1" Type="http://schemas.openxmlformats.org/officeDocument/2006/relationships/image" Target="../media/image9.png"/><Relationship Id="rId6" Type="http://schemas.openxmlformats.org/officeDocument/2006/relationships/hyperlink" Target="http://commons.wikimedia.org/wiki/File:Circle-icons-hourglass.svg" TargetMode="Externa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hyperlink" Target="https://pixabay.com/es/lista-de-comprobaci%C3%B3n-icono-notas-2024181/" TargetMode="External"/><Relationship Id="rId4" Type="http://schemas.openxmlformats.org/officeDocument/2006/relationships/hyperlink" Target="https://press.rebus.community/media-innovation-and-entrepreneurship/chapter/product-management/" TargetMode="External"/><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FD27F1-37B5-435F-A2B1-8E9BAC16E190}" type="doc">
      <dgm:prSet loTypeId="urn:microsoft.com/office/officeart/2018/2/layout/IconLabelDescriptionList" loCatId="icon" qsTypeId="urn:microsoft.com/office/officeart/2005/8/quickstyle/3d4" qsCatId="3D" csTypeId="urn:microsoft.com/office/officeart/2005/8/colors/colorful5" csCatId="colorful" phldr="1"/>
      <dgm:spPr/>
      <dgm:t>
        <a:bodyPr/>
        <a:lstStyle/>
        <a:p>
          <a:endParaRPr lang="en-US"/>
        </a:p>
      </dgm:t>
    </dgm:pt>
    <dgm:pt modelId="{280642F0-F923-4C62-AD9F-BDDA5410C968}">
      <dgm:prSet/>
      <dgm:spPr/>
      <dgm:t>
        <a:bodyPr/>
        <a:lstStyle/>
        <a:p>
          <a:pPr>
            <a:lnSpc>
              <a:spcPct val="100000"/>
            </a:lnSpc>
            <a:defRPr b="1"/>
          </a:pPr>
          <a:r>
            <a:rPr lang="en-US">
              <a:solidFill>
                <a:schemeClr val="accent2"/>
              </a:solidFill>
            </a:rPr>
            <a:t>Sprint 6 Recap </a:t>
          </a:r>
          <a:endParaRPr lang="en-US" dirty="0">
            <a:solidFill>
              <a:schemeClr val="accent2"/>
            </a:solidFill>
          </a:endParaRPr>
        </a:p>
      </dgm:t>
    </dgm:pt>
    <dgm:pt modelId="{A9D61076-2C36-4D96-8837-7977E8799E2A}" type="parTrans" cxnId="{C8E50304-05F9-466D-8133-7473E17BF787}">
      <dgm:prSet/>
      <dgm:spPr/>
      <dgm:t>
        <a:bodyPr/>
        <a:lstStyle/>
        <a:p>
          <a:endParaRPr lang="en-US"/>
        </a:p>
      </dgm:t>
    </dgm:pt>
    <dgm:pt modelId="{475CACA6-537E-4A15-9B39-04B79612D827}" type="sibTrans" cxnId="{C8E50304-05F9-466D-8133-7473E17BF787}">
      <dgm:prSet/>
      <dgm:spPr/>
      <dgm:t>
        <a:bodyPr/>
        <a:lstStyle/>
        <a:p>
          <a:endParaRPr lang="en-US"/>
        </a:p>
      </dgm:t>
    </dgm:pt>
    <dgm:pt modelId="{C696345E-2822-46C2-83FA-F39D3AEB833D}">
      <dgm:prSet/>
      <dgm:spPr/>
      <dgm:t>
        <a:bodyPr/>
        <a:lstStyle/>
        <a:p>
          <a:pPr>
            <a:lnSpc>
              <a:spcPct val="100000"/>
            </a:lnSpc>
            <a:defRPr b="1"/>
          </a:pPr>
          <a:r>
            <a:rPr lang="en-US">
              <a:solidFill>
                <a:schemeClr val="accent2"/>
              </a:solidFill>
            </a:rPr>
            <a:t>Sprint 7</a:t>
          </a:r>
        </a:p>
      </dgm:t>
    </dgm:pt>
    <dgm:pt modelId="{BF51736B-6650-462A-A1BB-C154D883BA45}" type="parTrans" cxnId="{5480ACB5-314F-4AE6-A5F1-542F35A439C9}">
      <dgm:prSet/>
      <dgm:spPr/>
      <dgm:t>
        <a:bodyPr/>
        <a:lstStyle/>
        <a:p>
          <a:endParaRPr lang="en-US"/>
        </a:p>
      </dgm:t>
    </dgm:pt>
    <dgm:pt modelId="{384F974F-C056-4BAF-9A46-1ABAAC0E5378}" type="sibTrans" cxnId="{5480ACB5-314F-4AE6-A5F1-542F35A439C9}">
      <dgm:prSet/>
      <dgm:spPr/>
      <dgm:t>
        <a:bodyPr/>
        <a:lstStyle/>
        <a:p>
          <a:endParaRPr lang="en-US"/>
        </a:p>
      </dgm:t>
    </dgm:pt>
    <dgm:pt modelId="{6533C05E-0DDE-472D-98EF-0EC29C1DBEC5}">
      <dgm:prSet/>
      <dgm:spPr/>
      <dgm:t>
        <a:bodyPr/>
        <a:lstStyle/>
        <a:p>
          <a:pPr>
            <a:lnSpc>
              <a:spcPct val="100000"/>
            </a:lnSpc>
            <a:defRPr b="1"/>
          </a:pPr>
          <a:r>
            <a:rPr lang="en-US">
              <a:solidFill>
                <a:schemeClr val="accent2"/>
              </a:solidFill>
            </a:rPr>
            <a:t>Project Timeline </a:t>
          </a:r>
          <a:endParaRPr lang="en-US" dirty="0">
            <a:solidFill>
              <a:schemeClr val="accent2"/>
            </a:solidFill>
          </a:endParaRPr>
        </a:p>
      </dgm:t>
    </dgm:pt>
    <dgm:pt modelId="{47011B52-90D0-4E3A-BF0A-40F0F4A1DE60}" type="parTrans" cxnId="{BB5F65CC-8D87-4C9C-9BEC-707BB7418937}">
      <dgm:prSet/>
      <dgm:spPr/>
      <dgm:t>
        <a:bodyPr/>
        <a:lstStyle/>
        <a:p>
          <a:endParaRPr lang="en-US"/>
        </a:p>
      </dgm:t>
    </dgm:pt>
    <dgm:pt modelId="{B7E8B626-F90E-41F6-AAA5-E7464A56F8A9}" type="sibTrans" cxnId="{BB5F65CC-8D87-4C9C-9BEC-707BB7418937}">
      <dgm:prSet/>
      <dgm:spPr/>
      <dgm:t>
        <a:bodyPr/>
        <a:lstStyle/>
        <a:p>
          <a:endParaRPr lang="en-US"/>
        </a:p>
      </dgm:t>
    </dgm:pt>
    <dgm:pt modelId="{690311CE-1001-49F5-8241-569B317F628B}">
      <dgm:prSet/>
      <dgm:spPr/>
      <dgm:t>
        <a:bodyPr/>
        <a:lstStyle/>
        <a:p>
          <a:pPr>
            <a:lnSpc>
              <a:spcPct val="100000"/>
            </a:lnSpc>
          </a:pPr>
          <a:r>
            <a:rPr lang="en-US">
              <a:solidFill>
                <a:schemeClr val="bg1"/>
              </a:solidFill>
            </a:rPr>
            <a:t>- Sprint 8 Backlog</a:t>
          </a:r>
        </a:p>
      </dgm:t>
    </dgm:pt>
    <dgm:pt modelId="{185B8276-C907-4FD7-A707-417D84BF2E12}" type="parTrans" cxnId="{A6386825-6861-4CA7-AB40-4AFF26B0322F}">
      <dgm:prSet/>
      <dgm:spPr/>
      <dgm:t>
        <a:bodyPr/>
        <a:lstStyle/>
        <a:p>
          <a:endParaRPr lang="en-US"/>
        </a:p>
      </dgm:t>
    </dgm:pt>
    <dgm:pt modelId="{1C6D99D5-4745-4FDA-A65E-0896BF4EC823}" type="sibTrans" cxnId="{A6386825-6861-4CA7-AB40-4AFF26B0322F}">
      <dgm:prSet/>
      <dgm:spPr/>
      <dgm:t>
        <a:bodyPr/>
        <a:lstStyle/>
        <a:p>
          <a:endParaRPr lang="en-US"/>
        </a:p>
      </dgm:t>
    </dgm:pt>
    <dgm:pt modelId="{ABF3A058-3800-4AD0-AB8D-BA135AED428F}">
      <dgm:prSet/>
      <dgm:spPr/>
      <dgm:t>
        <a:bodyPr/>
        <a:lstStyle/>
        <a:p>
          <a:pPr>
            <a:lnSpc>
              <a:spcPct val="100000"/>
            </a:lnSpc>
            <a:defRPr b="1"/>
          </a:pPr>
          <a:r>
            <a:rPr lang="en-US">
              <a:solidFill>
                <a:schemeClr val="accent2"/>
              </a:solidFill>
            </a:rPr>
            <a:t>Retrospective</a:t>
          </a:r>
          <a:endParaRPr lang="en-US" dirty="0">
            <a:solidFill>
              <a:schemeClr val="accent2"/>
            </a:solidFill>
          </a:endParaRPr>
        </a:p>
      </dgm:t>
    </dgm:pt>
    <dgm:pt modelId="{7EC2786D-AF0E-4254-A6E9-E14569530F74}" type="parTrans" cxnId="{5CF7EEE7-ED3C-42DE-A100-786A5C195C62}">
      <dgm:prSet/>
      <dgm:spPr/>
      <dgm:t>
        <a:bodyPr/>
        <a:lstStyle/>
        <a:p>
          <a:endParaRPr lang="en-US"/>
        </a:p>
      </dgm:t>
    </dgm:pt>
    <dgm:pt modelId="{DCBFF2E6-AF8D-441F-8056-B72EEFB13095}" type="sibTrans" cxnId="{5CF7EEE7-ED3C-42DE-A100-786A5C195C62}">
      <dgm:prSet/>
      <dgm:spPr/>
      <dgm:t>
        <a:bodyPr/>
        <a:lstStyle/>
        <a:p>
          <a:endParaRPr lang="en-US"/>
        </a:p>
      </dgm:t>
    </dgm:pt>
    <dgm:pt modelId="{6C646E2E-2CF5-4E4F-A0EE-9823AD03F1C3}">
      <dgm:prSet/>
      <dgm:spPr/>
      <dgm:t>
        <a:bodyPr/>
        <a:lstStyle/>
        <a:p>
          <a:pPr>
            <a:lnSpc>
              <a:spcPct val="100000"/>
            </a:lnSpc>
            <a:defRPr b="1"/>
          </a:pPr>
          <a:r>
            <a:rPr lang="en-US">
              <a:solidFill>
                <a:schemeClr val="accent2"/>
              </a:solidFill>
            </a:rPr>
            <a:t>Project Demo</a:t>
          </a:r>
          <a:endParaRPr lang="en-US" dirty="0">
            <a:solidFill>
              <a:schemeClr val="accent2"/>
            </a:solidFill>
          </a:endParaRPr>
        </a:p>
      </dgm:t>
    </dgm:pt>
    <dgm:pt modelId="{3E0536C2-E5F8-411B-8DEE-5B5579391DEC}" type="parTrans" cxnId="{8253EE61-0085-4C5E-AFA2-8876B62D5714}">
      <dgm:prSet/>
      <dgm:spPr/>
      <dgm:t>
        <a:bodyPr/>
        <a:lstStyle/>
        <a:p>
          <a:endParaRPr lang="en-US"/>
        </a:p>
      </dgm:t>
    </dgm:pt>
    <dgm:pt modelId="{71F5DBC9-ADC0-4ED4-A0A7-88C93C4309DC}" type="sibTrans" cxnId="{8253EE61-0085-4C5E-AFA2-8876B62D5714}">
      <dgm:prSet/>
      <dgm:spPr/>
      <dgm:t>
        <a:bodyPr/>
        <a:lstStyle/>
        <a:p>
          <a:endParaRPr lang="en-US"/>
        </a:p>
      </dgm:t>
    </dgm:pt>
    <dgm:pt modelId="{33691495-68B6-3E4E-86F0-C08ED49F2817}">
      <dgm:prSet/>
      <dgm:spPr/>
      <dgm:t>
        <a:bodyPr/>
        <a:lstStyle/>
        <a:p>
          <a:pPr>
            <a:lnSpc>
              <a:spcPct val="100000"/>
            </a:lnSpc>
            <a:defRPr b="1"/>
          </a:pPr>
          <a:r>
            <a:rPr lang="en-US">
              <a:solidFill>
                <a:schemeClr val="accent2"/>
              </a:solidFill>
            </a:rPr>
            <a:t>Conclusion </a:t>
          </a:r>
          <a:endParaRPr lang="en-US" dirty="0">
            <a:solidFill>
              <a:schemeClr val="accent2"/>
            </a:solidFill>
          </a:endParaRPr>
        </a:p>
      </dgm:t>
    </dgm:pt>
    <dgm:pt modelId="{6B5D6222-5EBB-0749-A1B2-CC12565FA71B}" type="parTrans" cxnId="{333EAA3D-E930-1844-9A16-BB1E8712E213}">
      <dgm:prSet/>
      <dgm:spPr/>
      <dgm:t>
        <a:bodyPr/>
        <a:lstStyle/>
        <a:p>
          <a:endParaRPr lang="en-US"/>
        </a:p>
      </dgm:t>
    </dgm:pt>
    <dgm:pt modelId="{B66A34BF-4D3E-F945-BF99-1949D867EE10}" type="sibTrans" cxnId="{333EAA3D-E930-1844-9A16-BB1E8712E213}">
      <dgm:prSet/>
      <dgm:spPr/>
      <dgm:t>
        <a:bodyPr/>
        <a:lstStyle/>
        <a:p>
          <a:endParaRPr lang="en-US"/>
        </a:p>
      </dgm:t>
    </dgm:pt>
    <dgm:pt modelId="{7CE0D7DA-EB6C-0A48-A512-BDB320599DE6}">
      <dgm:prSet/>
      <dgm:spPr/>
      <dgm:t>
        <a:bodyPr/>
        <a:lstStyle/>
        <a:p>
          <a:pPr>
            <a:lnSpc>
              <a:spcPct val="100000"/>
            </a:lnSpc>
          </a:pPr>
          <a:r>
            <a:rPr lang="en-US">
              <a:solidFill>
                <a:schemeClr val="bg1"/>
              </a:solidFill>
            </a:rPr>
            <a:t>- Completed Tasks and Stories</a:t>
          </a:r>
        </a:p>
      </dgm:t>
    </dgm:pt>
    <dgm:pt modelId="{93482994-4B69-C64D-9E1B-0B56F57AF4BE}" type="parTrans" cxnId="{2526655B-FCC2-EA4A-ABCA-839C28745DC2}">
      <dgm:prSet/>
      <dgm:spPr/>
      <dgm:t>
        <a:bodyPr/>
        <a:lstStyle/>
        <a:p>
          <a:endParaRPr lang="en-US"/>
        </a:p>
      </dgm:t>
    </dgm:pt>
    <dgm:pt modelId="{9A9A34B7-C03D-E54C-A973-B17462173A49}" type="sibTrans" cxnId="{2526655B-FCC2-EA4A-ABCA-839C28745DC2}">
      <dgm:prSet/>
      <dgm:spPr/>
      <dgm:t>
        <a:bodyPr/>
        <a:lstStyle/>
        <a:p>
          <a:endParaRPr lang="en-US"/>
        </a:p>
      </dgm:t>
    </dgm:pt>
    <dgm:pt modelId="{97E920C5-D9F9-4C48-9384-4E57EA256B32}">
      <dgm:prSet/>
      <dgm:spPr/>
      <dgm:t>
        <a:bodyPr/>
        <a:lstStyle/>
        <a:p>
          <a:pPr>
            <a:lnSpc>
              <a:spcPct val="100000"/>
            </a:lnSpc>
          </a:pPr>
          <a:endParaRPr lang="en-US">
            <a:solidFill>
              <a:schemeClr val="bg1"/>
            </a:solidFill>
          </a:endParaRPr>
        </a:p>
      </dgm:t>
    </dgm:pt>
    <dgm:pt modelId="{A1CE61BF-5B4C-0C4C-8E34-E9EFAEE95EA0}" type="parTrans" cxnId="{B0D03540-BCF2-F042-B815-1B7CEFDFD261}">
      <dgm:prSet/>
      <dgm:spPr/>
      <dgm:t>
        <a:bodyPr/>
        <a:lstStyle/>
        <a:p>
          <a:endParaRPr lang="en-US"/>
        </a:p>
      </dgm:t>
    </dgm:pt>
    <dgm:pt modelId="{2EF8B667-5A38-DD41-BB92-4451A7B2B63A}" type="sibTrans" cxnId="{B0D03540-BCF2-F042-B815-1B7CEFDFD261}">
      <dgm:prSet/>
      <dgm:spPr/>
      <dgm:t>
        <a:bodyPr/>
        <a:lstStyle/>
        <a:p>
          <a:endParaRPr lang="en-US"/>
        </a:p>
      </dgm:t>
    </dgm:pt>
    <dgm:pt modelId="{836B34D2-1325-4F3D-B6C2-B0313AC84304}">
      <dgm:prSet/>
      <dgm:spPr/>
      <dgm:t>
        <a:bodyPr/>
        <a:lstStyle/>
        <a:p>
          <a:pPr>
            <a:lnSpc>
              <a:spcPct val="100000"/>
            </a:lnSpc>
          </a:pPr>
          <a:r>
            <a:rPr lang="en-US">
              <a:solidFill>
                <a:schemeClr val="bg1"/>
              </a:solidFill>
            </a:rPr>
            <a:t>- Deliverables</a:t>
          </a:r>
        </a:p>
      </dgm:t>
    </dgm:pt>
    <dgm:pt modelId="{AFFC2199-CED5-4760-A548-7E7BF7073E3E}" type="parTrans" cxnId="{8C1F763D-757D-4CA7-91EC-1BA0C5483918}">
      <dgm:prSet/>
      <dgm:spPr/>
      <dgm:t>
        <a:bodyPr/>
        <a:lstStyle/>
        <a:p>
          <a:endParaRPr lang="en-US"/>
        </a:p>
      </dgm:t>
    </dgm:pt>
    <dgm:pt modelId="{B6551050-F6E5-4A72-908A-F40C6B00F9CE}" type="sibTrans" cxnId="{8C1F763D-757D-4CA7-91EC-1BA0C5483918}">
      <dgm:prSet/>
      <dgm:spPr/>
      <dgm:t>
        <a:bodyPr/>
        <a:lstStyle/>
        <a:p>
          <a:endParaRPr lang="en-US"/>
        </a:p>
      </dgm:t>
    </dgm:pt>
    <dgm:pt modelId="{7F58A33D-A0C7-4327-8102-5EFCB84C6438}" type="pres">
      <dgm:prSet presAssocID="{75FD27F1-37B5-435F-A2B1-8E9BAC16E190}" presName="root" presStyleCnt="0">
        <dgm:presLayoutVars>
          <dgm:dir/>
          <dgm:resizeHandles val="exact"/>
        </dgm:presLayoutVars>
      </dgm:prSet>
      <dgm:spPr/>
    </dgm:pt>
    <dgm:pt modelId="{22375003-3405-40E1-BEFA-2D874E072CC4}" type="pres">
      <dgm:prSet presAssocID="{280642F0-F923-4C62-AD9F-BDDA5410C968}" presName="compNode" presStyleCnt="0"/>
      <dgm:spPr/>
    </dgm:pt>
    <dgm:pt modelId="{CF583FF4-8045-433F-9DE4-5974E453AA92}" type="pres">
      <dgm:prSet presAssocID="{280642F0-F923-4C62-AD9F-BDDA5410C968}" presName="iconRect" presStyleLbl="node1" presStyleIdx="0" presStyleCnt="6"/>
      <dgm:spPr>
        <a:blipFill>
          <a:blip xmlns:r="http://schemas.openxmlformats.org/officeDocument/2006/relationships" r:embed="rId1" cstate="email">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dgm:spPr>
    </dgm:pt>
    <dgm:pt modelId="{E9FF9F27-313D-4E92-93FA-5F7C46AA6EA5}" type="pres">
      <dgm:prSet presAssocID="{280642F0-F923-4C62-AD9F-BDDA5410C968}" presName="iconSpace" presStyleCnt="0"/>
      <dgm:spPr/>
    </dgm:pt>
    <dgm:pt modelId="{04658D5B-4249-4CE1-B0C5-D630A36B8AAB}" type="pres">
      <dgm:prSet presAssocID="{280642F0-F923-4C62-AD9F-BDDA5410C968}" presName="parTx" presStyleLbl="revTx" presStyleIdx="0" presStyleCnt="12">
        <dgm:presLayoutVars>
          <dgm:chMax val="0"/>
          <dgm:chPref val="0"/>
        </dgm:presLayoutVars>
      </dgm:prSet>
      <dgm:spPr/>
    </dgm:pt>
    <dgm:pt modelId="{42AADE17-ACF8-4A54-BA39-F37553B66B45}" type="pres">
      <dgm:prSet presAssocID="{280642F0-F923-4C62-AD9F-BDDA5410C968}" presName="txSpace" presStyleCnt="0"/>
      <dgm:spPr/>
    </dgm:pt>
    <dgm:pt modelId="{E23C1BD9-FC15-4831-B207-080B0146EE60}" type="pres">
      <dgm:prSet presAssocID="{280642F0-F923-4C62-AD9F-BDDA5410C968}" presName="desTx" presStyleLbl="revTx" presStyleIdx="1" presStyleCnt="12">
        <dgm:presLayoutVars/>
      </dgm:prSet>
      <dgm:spPr/>
    </dgm:pt>
    <dgm:pt modelId="{EF1D33E9-FFB8-4AB6-83B2-4A1D49C6479D}" type="pres">
      <dgm:prSet presAssocID="{475CACA6-537E-4A15-9B39-04B79612D827}" presName="sibTrans" presStyleCnt="0"/>
      <dgm:spPr/>
    </dgm:pt>
    <dgm:pt modelId="{465AF400-381B-43D7-93AF-53E5D8C8F9DA}" type="pres">
      <dgm:prSet presAssocID="{C696345E-2822-46C2-83FA-F39D3AEB833D}" presName="compNode" presStyleCnt="0"/>
      <dgm:spPr/>
    </dgm:pt>
    <dgm:pt modelId="{DFD7BD48-7383-401A-B1BF-6EFB22D3D362}" type="pres">
      <dgm:prSet presAssocID="{C696345E-2822-46C2-83FA-F39D3AEB833D}" presName="iconRect" presStyleLbl="node1" presStyleIdx="1" presStyleCnt="6"/>
      <dgm:spPr>
        <a:blipFill>
          <a:blip xmlns:r="http://schemas.openxmlformats.org/officeDocument/2006/relationships" r:embed="rId3" cstate="email">
            <a:duotone>
              <a:schemeClr val="accent5">
                <a:hueOff val="-2159800"/>
                <a:satOff val="2382"/>
                <a:lumOff val="7411"/>
                <a:alphaOff val="0"/>
                <a:shade val="20000"/>
                <a:satMod val="200000"/>
              </a:schemeClr>
              <a:schemeClr val="accent5">
                <a:hueOff val="-2159800"/>
                <a:satOff val="2382"/>
                <a:lumOff val="7411"/>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dgm:spPr>
    </dgm:pt>
    <dgm:pt modelId="{92252103-5B4A-44F1-B5F1-C6DFC011908B}" type="pres">
      <dgm:prSet presAssocID="{C696345E-2822-46C2-83FA-F39D3AEB833D}" presName="iconSpace" presStyleCnt="0"/>
      <dgm:spPr/>
    </dgm:pt>
    <dgm:pt modelId="{AA5165FF-1C3C-4FFA-88B9-575E76CEFC8C}" type="pres">
      <dgm:prSet presAssocID="{C696345E-2822-46C2-83FA-F39D3AEB833D}" presName="parTx" presStyleLbl="revTx" presStyleIdx="2" presStyleCnt="12">
        <dgm:presLayoutVars>
          <dgm:chMax val="0"/>
          <dgm:chPref val="0"/>
        </dgm:presLayoutVars>
      </dgm:prSet>
      <dgm:spPr/>
    </dgm:pt>
    <dgm:pt modelId="{7D6DEA08-1F2B-4585-A35F-5291A27C4353}" type="pres">
      <dgm:prSet presAssocID="{C696345E-2822-46C2-83FA-F39D3AEB833D}" presName="txSpace" presStyleCnt="0"/>
      <dgm:spPr/>
    </dgm:pt>
    <dgm:pt modelId="{29143296-35F5-4630-9973-04F21F34E2B3}" type="pres">
      <dgm:prSet presAssocID="{C696345E-2822-46C2-83FA-F39D3AEB833D}" presName="desTx" presStyleLbl="revTx" presStyleIdx="3" presStyleCnt="12">
        <dgm:presLayoutVars/>
      </dgm:prSet>
      <dgm:spPr/>
    </dgm:pt>
    <dgm:pt modelId="{D625CE23-169F-4A44-B70F-AE0029B849F3}" type="pres">
      <dgm:prSet presAssocID="{384F974F-C056-4BAF-9A46-1ABAAC0E5378}" presName="sibTrans" presStyleCnt="0"/>
      <dgm:spPr/>
    </dgm:pt>
    <dgm:pt modelId="{C186B942-7B5D-4E62-A289-1A4EA9476699}" type="pres">
      <dgm:prSet presAssocID="{6533C05E-0DDE-472D-98EF-0EC29C1DBEC5}" presName="compNode" presStyleCnt="0"/>
      <dgm:spPr/>
    </dgm:pt>
    <dgm:pt modelId="{52CF2DFA-B98E-4087-A10F-0177C0ED171C}" type="pres">
      <dgm:prSet presAssocID="{6533C05E-0DDE-472D-98EF-0EC29C1DBEC5}" presName="iconRect" presStyleLbl="node1" presStyleIdx="2" presStyleCnt="6"/>
      <dgm:spPr>
        <a:blipFill>
          <a:blip xmlns:r="http://schemas.openxmlformats.org/officeDocument/2006/relationships" r:embed="rId5" cstate="email">
            <a:duotone>
              <a:schemeClr val="accent5">
                <a:hueOff val="-4319600"/>
                <a:satOff val="4764"/>
                <a:lumOff val="14823"/>
                <a:alphaOff val="0"/>
                <a:shade val="20000"/>
                <a:satMod val="200000"/>
              </a:schemeClr>
              <a:schemeClr val="accent5">
                <a:hueOff val="-4319600"/>
                <a:satOff val="4764"/>
                <a:lumOff val="14823"/>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dgm:spPr>
    </dgm:pt>
    <dgm:pt modelId="{80EAA328-902C-4B9C-AE66-B2E8A968240C}" type="pres">
      <dgm:prSet presAssocID="{6533C05E-0DDE-472D-98EF-0EC29C1DBEC5}" presName="iconSpace" presStyleCnt="0"/>
      <dgm:spPr/>
    </dgm:pt>
    <dgm:pt modelId="{84965705-5926-4BC2-8261-8367DAA2ADE3}" type="pres">
      <dgm:prSet presAssocID="{6533C05E-0DDE-472D-98EF-0EC29C1DBEC5}" presName="parTx" presStyleLbl="revTx" presStyleIdx="4" presStyleCnt="12">
        <dgm:presLayoutVars>
          <dgm:chMax val="0"/>
          <dgm:chPref val="0"/>
        </dgm:presLayoutVars>
      </dgm:prSet>
      <dgm:spPr/>
    </dgm:pt>
    <dgm:pt modelId="{8720D8C7-0B6D-4DF8-AD89-89F3298568CB}" type="pres">
      <dgm:prSet presAssocID="{6533C05E-0DDE-472D-98EF-0EC29C1DBEC5}" presName="txSpace" presStyleCnt="0"/>
      <dgm:spPr/>
    </dgm:pt>
    <dgm:pt modelId="{38F2648E-96F0-4812-ACB7-EA53F1F2347F}" type="pres">
      <dgm:prSet presAssocID="{6533C05E-0DDE-472D-98EF-0EC29C1DBEC5}" presName="desTx" presStyleLbl="revTx" presStyleIdx="5" presStyleCnt="12">
        <dgm:presLayoutVars/>
      </dgm:prSet>
      <dgm:spPr/>
    </dgm:pt>
    <dgm:pt modelId="{E7021196-FCF2-4EA2-AFC1-B7CE33F9DF58}" type="pres">
      <dgm:prSet presAssocID="{B7E8B626-F90E-41F6-AAA5-E7464A56F8A9}" presName="sibTrans" presStyleCnt="0"/>
      <dgm:spPr/>
    </dgm:pt>
    <dgm:pt modelId="{B6660919-BBF3-422A-B996-0C887A7DB1A9}" type="pres">
      <dgm:prSet presAssocID="{ABF3A058-3800-4AD0-AB8D-BA135AED428F}" presName="compNode" presStyleCnt="0"/>
      <dgm:spPr/>
    </dgm:pt>
    <dgm:pt modelId="{B0C4C5ED-BD5B-442F-BD49-22E61150FE85}" type="pres">
      <dgm:prSet presAssocID="{ABF3A058-3800-4AD0-AB8D-BA135AED428F}" presName="iconRect" presStyleLbl="node1" presStyleIdx="3" presStyleCnt="6"/>
      <dgm:spPr>
        <a:blipFill>
          <a:blip xmlns:r="http://schemas.openxmlformats.org/officeDocument/2006/relationships" r:embed="rId7" cstate="email">
            <a:duotone>
              <a:schemeClr val="accent5">
                <a:hueOff val="-6479400"/>
                <a:satOff val="7146"/>
                <a:lumOff val="22234"/>
                <a:alphaOff val="0"/>
                <a:shade val="20000"/>
                <a:satMod val="200000"/>
              </a:schemeClr>
              <a:schemeClr val="accent5">
                <a:hueOff val="-6479400"/>
                <a:satOff val="7146"/>
                <a:lumOff val="22234"/>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dgm:spPr>
    </dgm:pt>
    <dgm:pt modelId="{6B9F19C5-74BF-428C-B3E6-279BE93DBF70}" type="pres">
      <dgm:prSet presAssocID="{ABF3A058-3800-4AD0-AB8D-BA135AED428F}" presName="iconSpace" presStyleCnt="0"/>
      <dgm:spPr/>
    </dgm:pt>
    <dgm:pt modelId="{CF2917F8-580F-4AC0-8929-258DEC34B208}" type="pres">
      <dgm:prSet presAssocID="{ABF3A058-3800-4AD0-AB8D-BA135AED428F}" presName="parTx" presStyleLbl="revTx" presStyleIdx="6" presStyleCnt="12">
        <dgm:presLayoutVars>
          <dgm:chMax val="0"/>
          <dgm:chPref val="0"/>
        </dgm:presLayoutVars>
      </dgm:prSet>
      <dgm:spPr/>
    </dgm:pt>
    <dgm:pt modelId="{7422D589-C4B4-44BE-863B-16C916DBEA35}" type="pres">
      <dgm:prSet presAssocID="{ABF3A058-3800-4AD0-AB8D-BA135AED428F}" presName="txSpace" presStyleCnt="0"/>
      <dgm:spPr/>
    </dgm:pt>
    <dgm:pt modelId="{EE4E7762-E1B0-4F62-A619-2CE03CDB8828}" type="pres">
      <dgm:prSet presAssocID="{ABF3A058-3800-4AD0-AB8D-BA135AED428F}" presName="desTx" presStyleLbl="revTx" presStyleIdx="7" presStyleCnt="12">
        <dgm:presLayoutVars/>
      </dgm:prSet>
      <dgm:spPr/>
    </dgm:pt>
    <dgm:pt modelId="{C3013B83-0D07-4827-8BE8-F17DB3280356}" type="pres">
      <dgm:prSet presAssocID="{DCBFF2E6-AF8D-441F-8056-B72EEFB13095}" presName="sibTrans" presStyleCnt="0"/>
      <dgm:spPr/>
    </dgm:pt>
    <dgm:pt modelId="{8AD72073-DDAF-476C-9BD0-74003B922B04}" type="pres">
      <dgm:prSet presAssocID="{33691495-68B6-3E4E-86F0-C08ED49F2817}" presName="compNode" presStyleCnt="0"/>
      <dgm:spPr/>
    </dgm:pt>
    <dgm:pt modelId="{693817BF-5043-4577-AE52-7359E549BBCD}" type="pres">
      <dgm:prSet presAssocID="{33691495-68B6-3E4E-86F0-C08ED49F2817}" presName="iconRect" presStyleLbl="node1" presStyleIdx="4" presStyleCnt="6"/>
      <dgm:spPr>
        <a:blipFill>
          <a:blip xmlns:r="http://schemas.openxmlformats.org/officeDocument/2006/relationships" r:embed="rId9" cstate="email">
            <a:duotone>
              <a:schemeClr val="accent5">
                <a:hueOff val="-8639200"/>
                <a:satOff val="9528"/>
                <a:lumOff val="29646"/>
                <a:alphaOff val="0"/>
                <a:shade val="20000"/>
                <a:satMod val="200000"/>
              </a:schemeClr>
              <a:schemeClr val="accent5">
                <a:hueOff val="-8639200"/>
                <a:satOff val="9528"/>
                <a:lumOff val="29646"/>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10"/>
              </a:ext>
            </a:extLst>
          </a:blip>
          <a:srcRect/>
          <a:stretch>
            <a:fillRect/>
          </a:stretch>
        </a:blipFill>
      </dgm:spPr>
    </dgm:pt>
    <dgm:pt modelId="{FDF00C17-D68E-48D5-BB6E-DCA06F3D71E1}" type="pres">
      <dgm:prSet presAssocID="{33691495-68B6-3E4E-86F0-C08ED49F2817}" presName="iconSpace" presStyleCnt="0"/>
      <dgm:spPr/>
    </dgm:pt>
    <dgm:pt modelId="{64AAB76D-72CB-4FBB-9665-ACB43018E703}" type="pres">
      <dgm:prSet presAssocID="{33691495-68B6-3E4E-86F0-C08ED49F2817}" presName="parTx" presStyleLbl="revTx" presStyleIdx="8" presStyleCnt="12">
        <dgm:presLayoutVars>
          <dgm:chMax val="0"/>
          <dgm:chPref val="0"/>
        </dgm:presLayoutVars>
      </dgm:prSet>
      <dgm:spPr/>
    </dgm:pt>
    <dgm:pt modelId="{35B60AA5-2C09-4BC0-884E-49F8E3A9DFDA}" type="pres">
      <dgm:prSet presAssocID="{33691495-68B6-3E4E-86F0-C08ED49F2817}" presName="txSpace" presStyleCnt="0"/>
      <dgm:spPr/>
    </dgm:pt>
    <dgm:pt modelId="{B8EE1D32-0BDC-49E6-9612-41684058DB9D}" type="pres">
      <dgm:prSet presAssocID="{33691495-68B6-3E4E-86F0-C08ED49F2817}" presName="desTx" presStyleLbl="revTx" presStyleIdx="9" presStyleCnt="12">
        <dgm:presLayoutVars/>
      </dgm:prSet>
      <dgm:spPr/>
    </dgm:pt>
    <dgm:pt modelId="{E96A616C-C2F7-44B9-815D-8C7D7FA15AD2}" type="pres">
      <dgm:prSet presAssocID="{B66A34BF-4D3E-F945-BF99-1949D867EE10}" presName="sibTrans" presStyleCnt="0"/>
      <dgm:spPr/>
    </dgm:pt>
    <dgm:pt modelId="{3F59A628-3FC3-47BD-9991-139F480092A6}" type="pres">
      <dgm:prSet presAssocID="{6C646E2E-2CF5-4E4F-A0EE-9823AD03F1C3}" presName="compNode" presStyleCnt="0"/>
      <dgm:spPr/>
    </dgm:pt>
    <dgm:pt modelId="{9E5827D7-DEC4-465D-9EE8-407C66A4045C}" type="pres">
      <dgm:prSet presAssocID="{6C646E2E-2CF5-4E4F-A0EE-9823AD03F1C3}" presName="iconRect" presStyleLbl="node1" presStyleIdx="5" presStyleCnt="6"/>
      <dgm:spPr>
        <a:blipFill>
          <a:blip xmlns:r="http://schemas.openxmlformats.org/officeDocument/2006/relationships" r:embed="rId11" cstate="email">
            <a:duotone>
              <a:schemeClr val="accent5">
                <a:hueOff val="-10798999"/>
                <a:satOff val="11910"/>
                <a:lumOff val="37057"/>
                <a:alphaOff val="0"/>
                <a:shade val="20000"/>
                <a:satMod val="200000"/>
              </a:schemeClr>
              <a:schemeClr val="accent5">
                <a:hueOff val="-10798999"/>
                <a:satOff val="11910"/>
                <a:lumOff val="37057"/>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12"/>
              </a:ext>
            </a:extLst>
          </a:blip>
          <a:srcRect/>
          <a:stretch>
            <a:fillRect/>
          </a:stretch>
        </a:blipFill>
      </dgm:spPr>
    </dgm:pt>
    <dgm:pt modelId="{B97088F0-70AB-4BA0-826D-109E31F6A9A3}" type="pres">
      <dgm:prSet presAssocID="{6C646E2E-2CF5-4E4F-A0EE-9823AD03F1C3}" presName="iconSpace" presStyleCnt="0"/>
      <dgm:spPr/>
    </dgm:pt>
    <dgm:pt modelId="{84963AAC-AA05-4AEA-AB85-8FBED7A2449F}" type="pres">
      <dgm:prSet presAssocID="{6C646E2E-2CF5-4E4F-A0EE-9823AD03F1C3}" presName="parTx" presStyleLbl="revTx" presStyleIdx="10" presStyleCnt="12">
        <dgm:presLayoutVars>
          <dgm:chMax val="0"/>
          <dgm:chPref val="0"/>
        </dgm:presLayoutVars>
      </dgm:prSet>
      <dgm:spPr/>
    </dgm:pt>
    <dgm:pt modelId="{4C5C4C5A-5554-447D-92CD-130DBA27F379}" type="pres">
      <dgm:prSet presAssocID="{6C646E2E-2CF5-4E4F-A0EE-9823AD03F1C3}" presName="txSpace" presStyleCnt="0"/>
      <dgm:spPr/>
    </dgm:pt>
    <dgm:pt modelId="{2D0F2F2A-63E4-488B-A1B9-5F994BD58B4A}" type="pres">
      <dgm:prSet presAssocID="{6C646E2E-2CF5-4E4F-A0EE-9823AD03F1C3}" presName="desTx" presStyleLbl="revTx" presStyleIdx="11" presStyleCnt="12">
        <dgm:presLayoutVars/>
      </dgm:prSet>
      <dgm:spPr/>
    </dgm:pt>
  </dgm:ptLst>
  <dgm:cxnLst>
    <dgm:cxn modelId="{C8E50304-05F9-466D-8133-7473E17BF787}" srcId="{75FD27F1-37B5-435F-A2B1-8E9BAC16E190}" destId="{280642F0-F923-4C62-AD9F-BDDA5410C968}" srcOrd="0" destOrd="0" parTransId="{A9D61076-2C36-4D96-8837-7977E8799E2A}" sibTransId="{475CACA6-537E-4A15-9B39-04B79612D827}"/>
    <dgm:cxn modelId="{9FAF9E17-5AA6-43DA-8DC0-BB480ACB0B07}" type="presOf" srcId="{7CE0D7DA-EB6C-0A48-A512-BDB320599DE6}" destId="{E23C1BD9-FC15-4831-B207-080B0146EE60}" srcOrd="0" destOrd="0" presId="urn:microsoft.com/office/officeart/2018/2/layout/IconLabelDescriptionList"/>
    <dgm:cxn modelId="{F8EE8F1E-E34C-1143-BCCD-41BEDF664622}" type="presOf" srcId="{75FD27F1-37B5-435F-A2B1-8E9BAC16E190}" destId="{7F58A33D-A0C7-4327-8102-5EFCB84C6438}" srcOrd="0" destOrd="0" presId="urn:microsoft.com/office/officeart/2018/2/layout/IconLabelDescriptionList"/>
    <dgm:cxn modelId="{A6386825-6861-4CA7-AB40-4AFF26B0322F}" srcId="{6533C05E-0DDE-472D-98EF-0EC29C1DBEC5}" destId="{690311CE-1001-49F5-8241-569B317F628B}" srcOrd="0" destOrd="0" parTransId="{185B8276-C907-4FD7-A707-417D84BF2E12}" sibTransId="{1C6D99D5-4745-4FDA-A65E-0896BF4EC823}"/>
    <dgm:cxn modelId="{25D32C2E-9CDB-4F25-8DDF-C823395A11B6}" type="presOf" srcId="{ABF3A058-3800-4AD0-AB8D-BA135AED428F}" destId="{CF2917F8-580F-4AC0-8929-258DEC34B208}" srcOrd="0" destOrd="0" presId="urn:microsoft.com/office/officeart/2018/2/layout/IconLabelDescriptionList"/>
    <dgm:cxn modelId="{8C1F763D-757D-4CA7-91EC-1BA0C5483918}" srcId="{280642F0-F923-4C62-AD9F-BDDA5410C968}" destId="{836B34D2-1325-4F3D-B6C2-B0313AC84304}" srcOrd="1" destOrd="0" parTransId="{AFFC2199-CED5-4760-A548-7E7BF7073E3E}" sibTransId="{B6551050-F6E5-4A72-908A-F40C6B00F9CE}"/>
    <dgm:cxn modelId="{333EAA3D-E930-1844-9A16-BB1E8712E213}" srcId="{75FD27F1-37B5-435F-A2B1-8E9BAC16E190}" destId="{33691495-68B6-3E4E-86F0-C08ED49F2817}" srcOrd="4" destOrd="0" parTransId="{6B5D6222-5EBB-0749-A1B2-CC12565FA71B}" sibTransId="{B66A34BF-4D3E-F945-BF99-1949D867EE10}"/>
    <dgm:cxn modelId="{B0D03540-BCF2-F042-B815-1B7CEFDFD261}" srcId="{C696345E-2822-46C2-83FA-F39D3AEB833D}" destId="{97E920C5-D9F9-4C48-9384-4E57EA256B32}" srcOrd="0" destOrd="0" parTransId="{A1CE61BF-5B4C-0C4C-8E34-E9EFAEE95EA0}" sibTransId="{2EF8B667-5A38-DD41-BB92-4451A7B2B63A}"/>
    <dgm:cxn modelId="{DF532B46-1621-447B-AC2C-D5D9B7BD2F78}" type="presOf" srcId="{33691495-68B6-3E4E-86F0-C08ED49F2817}" destId="{64AAB76D-72CB-4FBB-9665-ACB43018E703}" srcOrd="0" destOrd="0" presId="urn:microsoft.com/office/officeart/2018/2/layout/IconLabelDescriptionList"/>
    <dgm:cxn modelId="{8F17D64C-D507-493D-89E4-E8050457941D}" type="presOf" srcId="{690311CE-1001-49F5-8241-569B317F628B}" destId="{38F2648E-96F0-4812-ACB7-EA53F1F2347F}" srcOrd="0" destOrd="0" presId="urn:microsoft.com/office/officeart/2018/2/layout/IconLabelDescriptionList"/>
    <dgm:cxn modelId="{2526655B-FCC2-EA4A-ABCA-839C28745DC2}" srcId="{280642F0-F923-4C62-AD9F-BDDA5410C968}" destId="{7CE0D7DA-EB6C-0A48-A512-BDB320599DE6}" srcOrd="0" destOrd="0" parTransId="{93482994-4B69-C64D-9E1B-0B56F57AF4BE}" sibTransId="{9A9A34B7-C03D-E54C-A973-B17462173A49}"/>
    <dgm:cxn modelId="{CA86A761-657E-4723-B709-38567E333670}" type="presOf" srcId="{6C646E2E-2CF5-4E4F-A0EE-9823AD03F1C3}" destId="{84963AAC-AA05-4AEA-AB85-8FBED7A2449F}" srcOrd="0" destOrd="0" presId="urn:microsoft.com/office/officeart/2018/2/layout/IconLabelDescriptionList"/>
    <dgm:cxn modelId="{8253EE61-0085-4C5E-AFA2-8876B62D5714}" srcId="{75FD27F1-37B5-435F-A2B1-8E9BAC16E190}" destId="{6C646E2E-2CF5-4E4F-A0EE-9823AD03F1C3}" srcOrd="5" destOrd="0" parTransId="{3E0536C2-E5F8-411B-8DEE-5B5579391DEC}" sibTransId="{71F5DBC9-ADC0-4ED4-A0A7-88C93C4309DC}"/>
    <dgm:cxn modelId="{CE24096B-86BD-4304-ADA7-54A7D942EFA9}" type="presOf" srcId="{836B34D2-1325-4F3D-B6C2-B0313AC84304}" destId="{E23C1BD9-FC15-4831-B207-080B0146EE60}" srcOrd="0" destOrd="1" presId="urn:microsoft.com/office/officeart/2018/2/layout/IconLabelDescriptionList"/>
    <dgm:cxn modelId="{5E43596D-F01E-43C6-ACED-E69AFE822B48}" type="presOf" srcId="{280642F0-F923-4C62-AD9F-BDDA5410C968}" destId="{04658D5B-4249-4CE1-B0C5-D630A36B8AAB}" srcOrd="0" destOrd="0" presId="urn:microsoft.com/office/officeart/2018/2/layout/IconLabelDescriptionList"/>
    <dgm:cxn modelId="{C2482387-903C-4B71-BC97-129AC120CB7F}" type="presOf" srcId="{C696345E-2822-46C2-83FA-F39D3AEB833D}" destId="{AA5165FF-1C3C-4FFA-88B9-575E76CEFC8C}" srcOrd="0" destOrd="0" presId="urn:microsoft.com/office/officeart/2018/2/layout/IconLabelDescriptionList"/>
    <dgm:cxn modelId="{80CB47A5-6C75-489C-B3AA-5F1254039C46}" type="presOf" srcId="{97E920C5-D9F9-4C48-9384-4E57EA256B32}" destId="{29143296-35F5-4630-9973-04F21F34E2B3}" srcOrd="0" destOrd="0" presId="urn:microsoft.com/office/officeart/2018/2/layout/IconLabelDescriptionList"/>
    <dgm:cxn modelId="{5480ACB5-314F-4AE6-A5F1-542F35A439C9}" srcId="{75FD27F1-37B5-435F-A2B1-8E9BAC16E190}" destId="{C696345E-2822-46C2-83FA-F39D3AEB833D}" srcOrd="1" destOrd="0" parTransId="{BF51736B-6650-462A-A1BB-C154D883BA45}" sibTransId="{384F974F-C056-4BAF-9A46-1ABAAC0E5378}"/>
    <dgm:cxn modelId="{BB5F65CC-8D87-4C9C-9BEC-707BB7418937}" srcId="{75FD27F1-37B5-435F-A2B1-8E9BAC16E190}" destId="{6533C05E-0DDE-472D-98EF-0EC29C1DBEC5}" srcOrd="2" destOrd="0" parTransId="{47011B52-90D0-4E3A-BF0A-40F0F4A1DE60}" sibTransId="{B7E8B626-F90E-41F6-AAA5-E7464A56F8A9}"/>
    <dgm:cxn modelId="{A03155D5-E61D-462F-BAEB-42AF155FF24B}" type="presOf" srcId="{6533C05E-0DDE-472D-98EF-0EC29C1DBEC5}" destId="{84965705-5926-4BC2-8261-8367DAA2ADE3}" srcOrd="0" destOrd="0" presId="urn:microsoft.com/office/officeart/2018/2/layout/IconLabelDescriptionList"/>
    <dgm:cxn modelId="{5CF7EEE7-ED3C-42DE-A100-786A5C195C62}" srcId="{75FD27F1-37B5-435F-A2B1-8E9BAC16E190}" destId="{ABF3A058-3800-4AD0-AB8D-BA135AED428F}" srcOrd="3" destOrd="0" parTransId="{7EC2786D-AF0E-4254-A6E9-E14569530F74}" sibTransId="{DCBFF2E6-AF8D-441F-8056-B72EEFB13095}"/>
    <dgm:cxn modelId="{E359473B-4362-4F20-853F-0DD96F988690}" type="presParOf" srcId="{7F58A33D-A0C7-4327-8102-5EFCB84C6438}" destId="{22375003-3405-40E1-BEFA-2D874E072CC4}" srcOrd="0" destOrd="0" presId="urn:microsoft.com/office/officeart/2018/2/layout/IconLabelDescriptionList"/>
    <dgm:cxn modelId="{6E8C41DB-29DF-4E7A-974B-9410BFE6FC33}" type="presParOf" srcId="{22375003-3405-40E1-BEFA-2D874E072CC4}" destId="{CF583FF4-8045-433F-9DE4-5974E453AA92}" srcOrd="0" destOrd="0" presId="urn:microsoft.com/office/officeart/2018/2/layout/IconLabelDescriptionList"/>
    <dgm:cxn modelId="{4F408296-7396-4D7A-A0E9-21C6B5D3B7D3}" type="presParOf" srcId="{22375003-3405-40E1-BEFA-2D874E072CC4}" destId="{E9FF9F27-313D-4E92-93FA-5F7C46AA6EA5}" srcOrd="1" destOrd="0" presId="urn:microsoft.com/office/officeart/2018/2/layout/IconLabelDescriptionList"/>
    <dgm:cxn modelId="{C8B83974-7CE6-41FA-B041-1E2153020570}" type="presParOf" srcId="{22375003-3405-40E1-BEFA-2D874E072CC4}" destId="{04658D5B-4249-4CE1-B0C5-D630A36B8AAB}" srcOrd="2" destOrd="0" presId="urn:microsoft.com/office/officeart/2018/2/layout/IconLabelDescriptionList"/>
    <dgm:cxn modelId="{D5B50246-291D-420E-9D09-CBCC52814CD5}" type="presParOf" srcId="{22375003-3405-40E1-BEFA-2D874E072CC4}" destId="{42AADE17-ACF8-4A54-BA39-F37553B66B45}" srcOrd="3" destOrd="0" presId="urn:microsoft.com/office/officeart/2018/2/layout/IconLabelDescriptionList"/>
    <dgm:cxn modelId="{F778EDD6-CBA1-4EBD-A8F5-66C6B41FF278}" type="presParOf" srcId="{22375003-3405-40E1-BEFA-2D874E072CC4}" destId="{E23C1BD9-FC15-4831-B207-080B0146EE60}" srcOrd="4" destOrd="0" presId="urn:microsoft.com/office/officeart/2018/2/layout/IconLabelDescriptionList"/>
    <dgm:cxn modelId="{834A1E31-191A-4B05-B211-1A046773AFAF}" type="presParOf" srcId="{7F58A33D-A0C7-4327-8102-5EFCB84C6438}" destId="{EF1D33E9-FFB8-4AB6-83B2-4A1D49C6479D}" srcOrd="1" destOrd="0" presId="urn:microsoft.com/office/officeart/2018/2/layout/IconLabelDescriptionList"/>
    <dgm:cxn modelId="{BEF49D6C-C752-484F-A5C4-80EAD9BFA678}" type="presParOf" srcId="{7F58A33D-A0C7-4327-8102-5EFCB84C6438}" destId="{465AF400-381B-43D7-93AF-53E5D8C8F9DA}" srcOrd="2" destOrd="0" presId="urn:microsoft.com/office/officeart/2018/2/layout/IconLabelDescriptionList"/>
    <dgm:cxn modelId="{74C534E4-1761-4991-82DE-65CE0AB7D432}" type="presParOf" srcId="{465AF400-381B-43D7-93AF-53E5D8C8F9DA}" destId="{DFD7BD48-7383-401A-B1BF-6EFB22D3D362}" srcOrd="0" destOrd="0" presId="urn:microsoft.com/office/officeart/2018/2/layout/IconLabelDescriptionList"/>
    <dgm:cxn modelId="{81CC9B52-106D-4280-8D91-3BFB7E2C2356}" type="presParOf" srcId="{465AF400-381B-43D7-93AF-53E5D8C8F9DA}" destId="{92252103-5B4A-44F1-B5F1-C6DFC011908B}" srcOrd="1" destOrd="0" presId="urn:microsoft.com/office/officeart/2018/2/layout/IconLabelDescriptionList"/>
    <dgm:cxn modelId="{97355443-416B-47E0-B8D1-8329A607E0FD}" type="presParOf" srcId="{465AF400-381B-43D7-93AF-53E5D8C8F9DA}" destId="{AA5165FF-1C3C-4FFA-88B9-575E76CEFC8C}" srcOrd="2" destOrd="0" presId="urn:microsoft.com/office/officeart/2018/2/layout/IconLabelDescriptionList"/>
    <dgm:cxn modelId="{3D0EC60C-4061-4319-93E5-EB5976C3A380}" type="presParOf" srcId="{465AF400-381B-43D7-93AF-53E5D8C8F9DA}" destId="{7D6DEA08-1F2B-4585-A35F-5291A27C4353}" srcOrd="3" destOrd="0" presId="urn:microsoft.com/office/officeart/2018/2/layout/IconLabelDescriptionList"/>
    <dgm:cxn modelId="{D31FAB7E-FF55-44AE-B9F9-43AF19CE9656}" type="presParOf" srcId="{465AF400-381B-43D7-93AF-53E5D8C8F9DA}" destId="{29143296-35F5-4630-9973-04F21F34E2B3}" srcOrd="4" destOrd="0" presId="urn:microsoft.com/office/officeart/2018/2/layout/IconLabelDescriptionList"/>
    <dgm:cxn modelId="{AC58F9C2-877C-450C-AF7C-A505E27D1580}" type="presParOf" srcId="{7F58A33D-A0C7-4327-8102-5EFCB84C6438}" destId="{D625CE23-169F-4A44-B70F-AE0029B849F3}" srcOrd="3" destOrd="0" presId="urn:microsoft.com/office/officeart/2018/2/layout/IconLabelDescriptionList"/>
    <dgm:cxn modelId="{6C6B3522-CE20-4442-9DE7-3D22B031C629}" type="presParOf" srcId="{7F58A33D-A0C7-4327-8102-5EFCB84C6438}" destId="{C186B942-7B5D-4E62-A289-1A4EA9476699}" srcOrd="4" destOrd="0" presId="urn:microsoft.com/office/officeart/2018/2/layout/IconLabelDescriptionList"/>
    <dgm:cxn modelId="{29EB6AD6-5EAF-4297-882D-4933F35D4525}" type="presParOf" srcId="{C186B942-7B5D-4E62-A289-1A4EA9476699}" destId="{52CF2DFA-B98E-4087-A10F-0177C0ED171C}" srcOrd="0" destOrd="0" presId="urn:microsoft.com/office/officeart/2018/2/layout/IconLabelDescriptionList"/>
    <dgm:cxn modelId="{CA9805AC-64EB-4D5C-9FAF-B8D479102297}" type="presParOf" srcId="{C186B942-7B5D-4E62-A289-1A4EA9476699}" destId="{80EAA328-902C-4B9C-AE66-B2E8A968240C}" srcOrd="1" destOrd="0" presId="urn:microsoft.com/office/officeart/2018/2/layout/IconLabelDescriptionList"/>
    <dgm:cxn modelId="{10048631-D484-41B4-93A9-363FA72441C6}" type="presParOf" srcId="{C186B942-7B5D-4E62-A289-1A4EA9476699}" destId="{84965705-5926-4BC2-8261-8367DAA2ADE3}" srcOrd="2" destOrd="0" presId="urn:microsoft.com/office/officeart/2018/2/layout/IconLabelDescriptionList"/>
    <dgm:cxn modelId="{C2583079-2E9C-4D56-A298-B3010E56DFB8}" type="presParOf" srcId="{C186B942-7B5D-4E62-A289-1A4EA9476699}" destId="{8720D8C7-0B6D-4DF8-AD89-89F3298568CB}" srcOrd="3" destOrd="0" presId="urn:microsoft.com/office/officeart/2018/2/layout/IconLabelDescriptionList"/>
    <dgm:cxn modelId="{53898CA1-D601-4F97-884E-310D9C4004E1}" type="presParOf" srcId="{C186B942-7B5D-4E62-A289-1A4EA9476699}" destId="{38F2648E-96F0-4812-ACB7-EA53F1F2347F}" srcOrd="4" destOrd="0" presId="urn:microsoft.com/office/officeart/2018/2/layout/IconLabelDescriptionList"/>
    <dgm:cxn modelId="{767F6876-7E00-4727-BF63-0C391DA6C696}" type="presParOf" srcId="{7F58A33D-A0C7-4327-8102-5EFCB84C6438}" destId="{E7021196-FCF2-4EA2-AFC1-B7CE33F9DF58}" srcOrd="5" destOrd="0" presId="urn:microsoft.com/office/officeart/2018/2/layout/IconLabelDescriptionList"/>
    <dgm:cxn modelId="{B337EE30-4902-4F79-932D-852B3B560AE8}" type="presParOf" srcId="{7F58A33D-A0C7-4327-8102-5EFCB84C6438}" destId="{B6660919-BBF3-422A-B996-0C887A7DB1A9}" srcOrd="6" destOrd="0" presId="urn:microsoft.com/office/officeart/2018/2/layout/IconLabelDescriptionList"/>
    <dgm:cxn modelId="{989FB9A0-5682-4D65-8F48-63F33CC3ECC2}" type="presParOf" srcId="{B6660919-BBF3-422A-B996-0C887A7DB1A9}" destId="{B0C4C5ED-BD5B-442F-BD49-22E61150FE85}" srcOrd="0" destOrd="0" presId="urn:microsoft.com/office/officeart/2018/2/layout/IconLabelDescriptionList"/>
    <dgm:cxn modelId="{17DD8900-2AE6-4060-B0BF-AC520CCEEA91}" type="presParOf" srcId="{B6660919-BBF3-422A-B996-0C887A7DB1A9}" destId="{6B9F19C5-74BF-428C-B3E6-279BE93DBF70}" srcOrd="1" destOrd="0" presId="urn:microsoft.com/office/officeart/2018/2/layout/IconLabelDescriptionList"/>
    <dgm:cxn modelId="{8CB496BE-65E0-42AB-9FE9-43DA572F222F}" type="presParOf" srcId="{B6660919-BBF3-422A-B996-0C887A7DB1A9}" destId="{CF2917F8-580F-4AC0-8929-258DEC34B208}" srcOrd="2" destOrd="0" presId="urn:microsoft.com/office/officeart/2018/2/layout/IconLabelDescriptionList"/>
    <dgm:cxn modelId="{C49E393C-A72B-47ED-BF5C-03A088128442}" type="presParOf" srcId="{B6660919-BBF3-422A-B996-0C887A7DB1A9}" destId="{7422D589-C4B4-44BE-863B-16C916DBEA35}" srcOrd="3" destOrd="0" presId="urn:microsoft.com/office/officeart/2018/2/layout/IconLabelDescriptionList"/>
    <dgm:cxn modelId="{6CF97605-96CB-4286-A31F-3FE64BE337F3}" type="presParOf" srcId="{B6660919-BBF3-422A-B996-0C887A7DB1A9}" destId="{EE4E7762-E1B0-4F62-A619-2CE03CDB8828}" srcOrd="4" destOrd="0" presId="urn:microsoft.com/office/officeart/2018/2/layout/IconLabelDescriptionList"/>
    <dgm:cxn modelId="{D94FBF35-59CB-478F-8999-B72A9C883788}" type="presParOf" srcId="{7F58A33D-A0C7-4327-8102-5EFCB84C6438}" destId="{C3013B83-0D07-4827-8BE8-F17DB3280356}" srcOrd="7" destOrd="0" presId="urn:microsoft.com/office/officeart/2018/2/layout/IconLabelDescriptionList"/>
    <dgm:cxn modelId="{E89F8D55-499C-485A-A116-1DB079A34F70}" type="presParOf" srcId="{7F58A33D-A0C7-4327-8102-5EFCB84C6438}" destId="{8AD72073-DDAF-476C-9BD0-74003B922B04}" srcOrd="8" destOrd="0" presId="urn:microsoft.com/office/officeart/2018/2/layout/IconLabelDescriptionList"/>
    <dgm:cxn modelId="{921F45E9-815B-4039-A57F-A5A32CD2BD8C}" type="presParOf" srcId="{8AD72073-DDAF-476C-9BD0-74003B922B04}" destId="{693817BF-5043-4577-AE52-7359E549BBCD}" srcOrd="0" destOrd="0" presId="urn:microsoft.com/office/officeart/2018/2/layout/IconLabelDescriptionList"/>
    <dgm:cxn modelId="{D722A073-8854-433B-B69A-9E8B4D11795D}" type="presParOf" srcId="{8AD72073-DDAF-476C-9BD0-74003B922B04}" destId="{FDF00C17-D68E-48D5-BB6E-DCA06F3D71E1}" srcOrd="1" destOrd="0" presId="urn:microsoft.com/office/officeart/2018/2/layout/IconLabelDescriptionList"/>
    <dgm:cxn modelId="{F1DD886C-940A-4045-9640-3D682261DD60}" type="presParOf" srcId="{8AD72073-DDAF-476C-9BD0-74003B922B04}" destId="{64AAB76D-72CB-4FBB-9665-ACB43018E703}" srcOrd="2" destOrd="0" presId="urn:microsoft.com/office/officeart/2018/2/layout/IconLabelDescriptionList"/>
    <dgm:cxn modelId="{FADA02A4-7405-4577-A0C2-E49DE719F323}" type="presParOf" srcId="{8AD72073-DDAF-476C-9BD0-74003B922B04}" destId="{35B60AA5-2C09-4BC0-884E-49F8E3A9DFDA}" srcOrd="3" destOrd="0" presId="urn:microsoft.com/office/officeart/2018/2/layout/IconLabelDescriptionList"/>
    <dgm:cxn modelId="{6746DCF7-FA59-40A4-A55E-0E0AA4ED5A58}" type="presParOf" srcId="{8AD72073-DDAF-476C-9BD0-74003B922B04}" destId="{B8EE1D32-0BDC-49E6-9612-41684058DB9D}" srcOrd="4" destOrd="0" presId="urn:microsoft.com/office/officeart/2018/2/layout/IconLabelDescriptionList"/>
    <dgm:cxn modelId="{7DFE785E-288C-4246-8887-C9D166DE968D}" type="presParOf" srcId="{7F58A33D-A0C7-4327-8102-5EFCB84C6438}" destId="{E96A616C-C2F7-44B9-815D-8C7D7FA15AD2}" srcOrd="9" destOrd="0" presId="urn:microsoft.com/office/officeart/2018/2/layout/IconLabelDescriptionList"/>
    <dgm:cxn modelId="{4F0D240C-90FF-4FA7-8855-503D9EF1D84A}" type="presParOf" srcId="{7F58A33D-A0C7-4327-8102-5EFCB84C6438}" destId="{3F59A628-3FC3-47BD-9991-139F480092A6}" srcOrd="10" destOrd="0" presId="urn:microsoft.com/office/officeart/2018/2/layout/IconLabelDescriptionList"/>
    <dgm:cxn modelId="{E39F11D7-07F1-40A6-A598-78D4340A2020}" type="presParOf" srcId="{3F59A628-3FC3-47BD-9991-139F480092A6}" destId="{9E5827D7-DEC4-465D-9EE8-407C66A4045C}" srcOrd="0" destOrd="0" presId="urn:microsoft.com/office/officeart/2018/2/layout/IconLabelDescriptionList"/>
    <dgm:cxn modelId="{6DEC152C-C687-4941-B299-C1B692E35ECA}" type="presParOf" srcId="{3F59A628-3FC3-47BD-9991-139F480092A6}" destId="{B97088F0-70AB-4BA0-826D-109E31F6A9A3}" srcOrd="1" destOrd="0" presId="urn:microsoft.com/office/officeart/2018/2/layout/IconLabelDescriptionList"/>
    <dgm:cxn modelId="{34566AD9-AECC-416D-A862-01F1C1C81CF4}" type="presParOf" srcId="{3F59A628-3FC3-47BD-9991-139F480092A6}" destId="{84963AAC-AA05-4AEA-AB85-8FBED7A2449F}" srcOrd="2" destOrd="0" presId="urn:microsoft.com/office/officeart/2018/2/layout/IconLabelDescriptionList"/>
    <dgm:cxn modelId="{4D46D85C-878F-4D06-B25E-1A17725CF816}" type="presParOf" srcId="{3F59A628-3FC3-47BD-9991-139F480092A6}" destId="{4C5C4C5A-5554-447D-92CD-130DBA27F379}" srcOrd="3" destOrd="0" presId="urn:microsoft.com/office/officeart/2018/2/layout/IconLabelDescriptionList"/>
    <dgm:cxn modelId="{E1BD12F2-25AE-4127-8233-E35EC064ABB7}" type="presParOf" srcId="{3F59A628-3FC3-47BD-9991-139F480092A6}" destId="{2D0F2F2A-63E4-488B-A1B9-5F994BD58B4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583FF4-8045-433F-9DE4-5974E453AA92}">
      <dsp:nvSpPr>
        <dsp:cNvPr id="0" name=""/>
        <dsp:cNvSpPr/>
      </dsp:nvSpPr>
      <dsp:spPr>
        <a:xfrm>
          <a:off x="2612" y="1196617"/>
          <a:ext cx="570691" cy="570691"/>
        </a:xfrm>
        <a:prstGeom prst="rect">
          <a:avLst/>
        </a:prstGeom>
        <a:blipFill>
          <a:blip xmlns:r="http://schemas.openxmlformats.org/officeDocument/2006/relationships" r:embed="rId1" cstate="email">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4658D5B-4249-4CE1-B0C5-D630A36B8AAB}">
      <dsp:nvSpPr>
        <dsp:cNvPr id="0" name=""/>
        <dsp:cNvSpPr/>
      </dsp:nvSpPr>
      <dsp:spPr>
        <a:xfrm>
          <a:off x="2612" y="1851507"/>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Sprint 6 Recap </a:t>
          </a:r>
          <a:endParaRPr lang="en-US" sz="1600" kern="1200" dirty="0">
            <a:solidFill>
              <a:schemeClr val="accent2"/>
            </a:solidFill>
          </a:endParaRPr>
        </a:p>
      </dsp:txBody>
      <dsp:txXfrm>
        <a:off x="2612" y="1851507"/>
        <a:ext cx="1630546" cy="244582"/>
      </dsp:txXfrm>
    </dsp:sp>
    <dsp:sp modelId="{E23C1BD9-FC15-4831-B207-080B0146EE60}">
      <dsp:nvSpPr>
        <dsp:cNvPr id="0" name=""/>
        <dsp:cNvSpPr/>
      </dsp:nvSpPr>
      <dsp:spPr>
        <a:xfrm>
          <a:off x="2612" y="2135251"/>
          <a:ext cx="1630546" cy="1019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solidFill>
                <a:schemeClr val="bg1"/>
              </a:solidFill>
            </a:rPr>
            <a:t>- Completed Tasks and Stories</a:t>
          </a:r>
        </a:p>
        <a:p>
          <a:pPr marL="0" lvl="0" indent="0" algn="l" defTabSz="533400">
            <a:lnSpc>
              <a:spcPct val="100000"/>
            </a:lnSpc>
            <a:spcBef>
              <a:spcPct val="0"/>
            </a:spcBef>
            <a:spcAft>
              <a:spcPct val="35000"/>
            </a:spcAft>
            <a:buNone/>
          </a:pPr>
          <a:r>
            <a:rPr lang="en-US" sz="1200" kern="1200">
              <a:solidFill>
                <a:schemeClr val="bg1"/>
              </a:solidFill>
            </a:rPr>
            <a:t>- Deliverables</a:t>
          </a:r>
        </a:p>
      </dsp:txBody>
      <dsp:txXfrm>
        <a:off x="2612" y="2135251"/>
        <a:ext cx="1630546" cy="1019468"/>
      </dsp:txXfrm>
    </dsp:sp>
    <dsp:sp modelId="{DFD7BD48-7383-401A-B1BF-6EFB22D3D362}">
      <dsp:nvSpPr>
        <dsp:cNvPr id="0" name=""/>
        <dsp:cNvSpPr/>
      </dsp:nvSpPr>
      <dsp:spPr>
        <a:xfrm>
          <a:off x="1918505" y="1196617"/>
          <a:ext cx="570691" cy="570691"/>
        </a:xfrm>
        <a:prstGeom prst="rect">
          <a:avLst/>
        </a:prstGeom>
        <a:blipFill>
          <a:blip xmlns:r="http://schemas.openxmlformats.org/officeDocument/2006/relationships" r:embed="rId3" cstate="email">
            <a:duotone>
              <a:schemeClr val="accent5">
                <a:hueOff val="-2159800"/>
                <a:satOff val="2382"/>
                <a:lumOff val="7411"/>
                <a:alphaOff val="0"/>
                <a:shade val="20000"/>
                <a:satMod val="200000"/>
              </a:schemeClr>
              <a:schemeClr val="accent5">
                <a:hueOff val="-2159800"/>
                <a:satOff val="2382"/>
                <a:lumOff val="7411"/>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A5165FF-1C3C-4FFA-88B9-575E76CEFC8C}">
      <dsp:nvSpPr>
        <dsp:cNvPr id="0" name=""/>
        <dsp:cNvSpPr/>
      </dsp:nvSpPr>
      <dsp:spPr>
        <a:xfrm>
          <a:off x="1918505" y="1851507"/>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Sprint 7</a:t>
          </a:r>
        </a:p>
      </dsp:txBody>
      <dsp:txXfrm>
        <a:off x="1918505" y="1851507"/>
        <a:ext cx="1630546" cy="244582"/>
      </dsp:txXfrm>
    </dsp:sp>
    <dsp:sp modelId="{29143296-35F5-4630-9973-04F21F34E2B3}">
      <dsp:nvSpPr>
        <dsp:cNvPr id="0" name=""/>
        <dsp:cNvSpPr/>
      </dsp:nvSpPr>
      <dsp:spPr>
        <a:xfrm>
          <a:off x="1918505" y="2135251"/>
          <a:ext cx="1630546" cy="1019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endParaRPr lang="en-US" sz="1200" kern="1200">
            <a:solidFill>
              <a:schemeClr val="bg1"/>
            </a:solidFill>
          </a:endParaRPr>
        </a:p>
      </dsp:txBody>
      <dsp:txXfrm>
        <a:off x="1918505" y="2135251"/>
        <a:ext cx="1630546" cy="1019468"/>
      </dsp:txXfrm>
    </dsp:sp>
    <dsp:sp modelId="{52CF2DFA-B98E-4087-A10F-0177C0ED171C}">
      <dsp:nvSpPr>
        <dsp:cNvPr id="0" name=""/>
        <dsp:cNvSpPr/>
      </dsp:nvSpPr>
      <dsp:spPr>
        <a:xfrm>
          <a:off x="3834397" y="1196617"/>
          <a:ext cx="570691" cy="570691"/>
        </a:xfrm>
        <a:prstGeom prst="rect">
          <a:avLst/>
        </a:prstGeom>
        <a:blipFill>
          <a:blip xmlns:r="http://schemas.openxmlformats.org/officeDocument/2006/relationships" r:embed="rId5" cstate="email">
            <a:duotone>
              <a:schemeClr val="accent5">
                <a:hueOff val="-4319600"/>
                <a:satOff val="4764"/>
                <a:lumOff val="14823"/>
                <a:alphaOff val="0"/>
                <a:shade val="20000"/>
                <a:satMod val="200000"/>
              </a:schemeClr>
              <a:schemeClr val="accent5">
                <a:hueOff val="-4319600"/>
                <a:satOff val="4764"/>
                <a:lumOff val="14823"/>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4965705-5926-4BC2-8261-8367DAA2ADE3}">
      <dsp:nvSpPr>
        <dsp:cNvPr id="0" name=""/>
        <dsp:cNvSpPr/>
      </dsp:nvSpPr>
      <dsp:spPr>
        <a:xfrm>
          <a:off x="3834397" y="1851507"/>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Project Timeline </a:t>
          </a:r>
          <a:endParaRPr lang="en-US" sz="1600" kern="1200" dirty="0">
            <a:solidFill>
              <a:schemeClr val="accent2"/>
            </a:solidFill>
          </a:endParaRPr>
        </a:p>
      </dsp:txBody>
      <dsp:txXfrm>
        <a:off x="3834397" y="1851507"/>
        <a:ext cx="1630546" cy="244582"/>
      </dsp:txXfrm>
    </dsp:sp>
    <dsp:sp modelId="{38F2648E-96F0-4812-ACB7-EA53F1F2347F}">
      <dsp:nvSpPr>
        <dsp:cNvPr id="0" name=""/>
        <dsp:cNvSpPr/>
      </dsp:nvSpPr>
      <dsp:spPr>
        <a:xfrm>
          <a:off x="3834397" y="2135251"/>
          <a:ext cx="1630546" cy="1019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solidFill>
                <a:schemeClr val="bg1"/>
              </a:solidFill>
            </a:rPr>
            <a:t>- Sprint 8 Backlog</a:t>
          </a:r>
        </a:p>
      </dsp:txBody>
      <dsp:txXfrm>
        <a:off x="3834397" y="2135251"/>
        <a:ext cx="1630546" cy="1019468"/>
      </dsp:txXfrm>
    </dsp:sp>
    <dsp:sp modelId="{B0C4C5ED-BD5B-442F-BD49-22E61150FE85}">
      <dsp:nvSpPr>
        <dsp:cNvPr id="0" name=""/>
        <dsp:cNvSpPr/>
      </dsp:nvSpPr>
      <dsp:spPr>
        <a:xfrm>
          <a:off x="5750290" y="1196617"/>
          <a:ext cx="570691" cy="570691"/>
        </a:xfrm>
        <a:prstGeom prst="rect">
          <a:avLst/>
        </a:prstGeom>
        <a:blipFill>
          <a:blip xmlns:r="http://schemas.openxmlformats.org/officeDocument/2006/relationships" r:embed="rId7" cstate="email">
            <a:duotone>
              <a:schemeClr val="accent5">
                <a:hueOff val="-6479400"/>
                <a:satOff val="7146"/>
                <a:lumOff val="22234"/>
                <a:alphaOff val="0"/>
                <a:shade val="20000"/>
                <a:satMod val="200000"/>
              </a:schemeClr>
              <a:schemeClr val="accent5">
                <a:hueOff val="-6479400"/>
                <a:satOff val="7146"/>
                <a:lumOff val="22234"/>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F2917F8-580F-4AC0-8929-258DEC34B208}">
      <dsp:nvSpPr>
        <dsp:cNvPr id="0" name=""/>
        <dsp:cNvSpPr/>
      </dsp:nvSpPr>
      <dsp:spPr>
        <a:xfrm>
          <a:off x="5750290" y="1851507"/>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Retrospective</a:t>
          </a:r>
          <a:endParaRPr lang="en-US" sz="1600" kern="1200" dirty="0">
            <a:solidFill>
              <a:schemeClr val="accent2"/>
            </a:solidFill>
          </a:endParaRPr>
        </a:p>
      </dsp:txBody>
      <dsp:txXfrm>
        <a:off x="5750290" y="1851507"/>
        <a:ext cx="1630546" cy="244582"/>
      </dsp:txXfrm>
    </dsp:sp>
    <dsp:sp modelId="{EE4E7762-E1B0-4F62-A619-2CE03CDB8828}">
      <dsp:nvSpPr>
        <dsp:cNvPr id="0" name=""/>
        <dsp:cNvSpPr/>
      </dsp:nvSpPr>
      <dsp:spPr>
        <a:xfrm>
          <a:off x="5750290" y="2135251"/>
          <a:ext cx="1630546" cy="1019468"/>
        </a:xfrm>
        <a:prstGeom prst="rect">
          <a:avLst/>
        </a:prstGeom>
        <a:noFill/>
        <a:ln>
          <a:noFill/>
        </a:ln>
        <a:effectLst/>
      </dsp:spPr>
      <dsp:style>
        <a:lnRef idx="0">
          <a:scrgbClr r="0" g="0" b="0"/>
        </a:lnRef>
        <a:fillRef idx="0">
          <a:scrgbClr r="0" g="0" b="0"/>
        </a:fillRef>
        <a:effectRef idx="0">
          <a:scrgbClr r="0" g="0" b="0"/>
        </a:effectRef>
        <a:fontRef idx="minor"/>
      </dsp:style>
    </dsp:sp>
    <dsp:sp modelId="{693817BF-5043-4577-AE52-7359E549BBCD}">
      <dsp:nvSpPr>
        <dsp:cNvPr id="0" name=""/>
        <dsp:cNvSpPr/>
      </dsp:nvSpPr>
      <dsp:spPr>
        <a:xfrm>
          <a:off x="7666182" y="1196617"/>
          <a:ext cx="570691" cy="570691"/>
        </a:xfrm>
        <a:prstGeom prst="rect">
          <a:avLst/>
        </a:prstGeom>
        <a:blipFill>
          <a:blip xmlns:r="http://schemas.openxmlformats.org/officeDocument/2006/relationships" r:embed="rId9" cstate="email">
            <a:duotone>
              <a:schemeClr val="accent5">
                <a:hueOff val="-8639200"/>
                <a:satOff val="9528"/>
                <a:lumOff val="29646"/>
                <a:alphaOff val="0"/>
                <a:shade val="20000"/>
                <a:satMod val="200000"/>
              </a:schemeClr>
              <a:schemeClr val="accent5">
                <a:hueOff val="-8639200"/>
                <a:satOff val="9528"/>
                <a:lumOff val="29646"/>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10"/>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4AAB76D-72CB-4FBB-9665-ACB43018E703}">
      <dsp:nvSpPr>
        <dsp:cNvPr id="0" name=""/>
        <dsp:cNvSpPr/>
      </dsp:nvSpPr>
      <dsp:spPr>
        <a:xfrm>
          <a:off x="7666182" y="1851507"/>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Conclusion </a:t>
          </a:r>
          <a:endParaRPr lang="en-US" sz="1600" kern="1200" dirty="0">
            <a:solidFill>
              <a:schemeClr val="accent2"/>
            </a:solidFill>
          </a:endParaRPr>
        </a:p>
      </dsp:txBody>
      <dsp:txXfrm>
        <a:off x="7666182" y="1851507"/>
        <a:ext cx="1630546" cy="244582"/>
      </dsp:txXfrm>
    </dsp:sp>
    <dsp:sp modelId="{B8EE1D32-0BDC-49E6-9612-41684058DB9D}">
      <dsp:nvSpPr>
        <dsp:cNvPr id="0" name=""/>
        <dsp:cNvSpPr/>
      </dsp:nvSpPr>
      <dsp:spPr>
        <a:xfrm>
          <a:off x="7666182" y="2135251"/>
          <a:ext cx="1630546" cy="1019468"/>
        </a:xfrm>
        <a:prstGeom prst="rect">
          <a:avLst/>
        </a:prstGeom>
        <a:noFill/>
        <a:ln>
          <a:noFill/>
        </a:ln>
        <a:effectLst/>
      </dsp:spPr>
      <dsp:style>
        <a:lnRef idx="0">
          <a:scrgbClr r="0" g="0" b="0"/>
        </a:lnRef>
        <a:fillRef idx="0">
          <a:scrgbClr r="0" g="0" b="0"/>
        </a:fillRef>
        <a:effectRef idx="0">
          <a:scrgbClr r="0" g="0" b="0"/>
        </a:effectRef>
        <a:fontRef idx="minor"/>
      </dsp:style>
    </dsp:sp>
    <dsp:sp modelId="{9E5827D7-DEC4-465D-9EE8-407C66A4045C}">
      <dsp:nvSpPr>
        <dsp:cNvPr id="0" name=""/>
        <dsp:cNvSpPr/>
      </dsp:nvSpPr>
      <dsp:spPr>
        <a:xfrm>
          <a:off x="9582075" y="1196617"/>
          <a:ext cx="570691" cy="570691"/>
        </a:xfrm>
        <a:prstGeom prst="rect">
          <a:avLst/>
        </a:prstGeom>
        <a:blipFill>
          <a:blip xmlns:r="http://schemas.openxmlformats.org/officeDocument/2006/relationships" r:embed="rId11" cstate="email">
            <a:duotone>
              <a:schemeClr val="accent5">
                <a:hueOff val="-10798999"/>
                <a:satOff val="11910"/>
                <a:lumOff val="37057"/>
                <a:alphaOff val="0"/>
                <a:shade val="20000"/>
                <a:satMod val="200000"/>
              </a:schemeClr>
              <a:schemeClr val="accent5">
                <a:hueOff val="-10798999"/>
                <a:satOff val="11910"/>
                <a:lumOff val="37057"/>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12"/>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4963AAC-AA05-4AEA-AB85-8FBED7A2449F}">
      <dsp:nvSpPr>
        <dsp:cNvPr id="0" name=""/>
        <dsp:cNvSpPr/>
      </dsp:nvSpPr>
      <dsp:spPr>
        <a:xfrm>
          <a:off x="9582075" y="1851507"/>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Project Demo</a:t>
          </a:r>
          <a:endParaRPr lang="en-US" sz="1600" kern="1200" dirty="0">
            <a:solidFill>
              <a:schemeClr val="accent2"/>
            </a:solidFill>
          </a:endParaRPr>
        </a:p>
      </dsp:txBody>
      <dsp:txXfrm>
        <a:off x="9582075" y="1851507"/>
        <a:ext cx="1630546" cy="244582"/>
      </dsp:txXfrm>
    </dsp:sp>
    <dsp:sp modelId="{2D0F2F2A-63E4-488B-A1B9-5F994BD58B4A}">
      <dsp:nvSpPr>
        <dsp:cNvPr id="0" name=""/>
        <dsp:cNvSpPr/>
      </dsp:nvSpPr>
      <dsp:spPr>
        <a:xfrm>
          <a:off x="9582075" y="2135251"/>
          <a:ext cx="1630546" cy="101946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4/6/21</a:t>
            </a:fld>
            <a:endParaRPr lang="en-US"/>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4/6/21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a:t>
            </a:fld>
            <a:endParaRPr lang="en-US" noProof="0"/>
          </a:p>
        </p:txBody>
      </p:sp>
    </p:spTree>
    <p:extLst>
      <p:ext uri="{BB962C8B-B14F-4D97-AF65-F5344CB8AC3E}">
        <p14:creationId xmlns:p14="http://schemas.microsoft.com/office/powerpoint/2010/main" val="121411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10</a:t>
            </a:fld>
            <a:endParaRPr lang="en-US" noProof="0"/>
          </a:p>
        </p:txBody>
      </p:sp>
    </p:spTree>
    <p:extLst>
      <p:ext uri="{BB962C8B-B14F-4D97-AF65-F5344CB8AC3E}">
        <p14:creationId xmlns:p14="http://schemas.microsoft.com/office/powerpoint/2010/main" val="3953638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11</a:t>
            </a:fld>
            <a:endParaRPr lang="en-US" noProof="0"/>
          </a:p>
        </p:txBody>
      </p:sp>
    </p:spTree>
    <p:extLst>
      <p:ext uri="{BB962C8B-B14F-4D97-AF65-F5344CB8AC3E}">
        <p14:creationId xmlns:p14="http://schemas.microsoft.com/office/powerpoint/2010/main" val="1703298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12</a:t>
            </a:fld>
            <a:endParaRPr lang="en-US" noProof="0"/>
          </a:p>
        </p:txBody>
      </p:sp>
    </p:spTree>
    <p:extLst>
      <p:ext uri="{BB962C8B-B14F-4D97-AF65-F5344CB8AC3E}">
        <p14:creationId xmlns:p14="http://schemas.microsoft.com/office/powerpoint/2010/main" val="515680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13</a:t>
            </a:fld>
            <a:endParaRPr lang="en-US" noProof="0"/>
          </a:p>
        </p:txBody>
      </p:sp>
    </p:spTree>
    <p:extLst>
      <p:ext uri="{BB962C8B-B14F-4D97-AF65-F5344CB8AC3E}">
        <p14:creationId xmlns:p14="http://schemas.microsoft.com/office/powerpoint/2010/main" val="1552628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bullet points</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14</a:t>
            </a:fld>
            <a:endParaRPr lang="en-US" noProof="0"/>
          </a:p>
        </p:txBody>
      </p:sp>
    </p:spTree>
    <p:extLst>
      <p:ext uri="{BB962C8B-B14F-4D97-AF65-F5344CB8AC3E}">
        <p14:creationId xmlns:p14="http://schemas.microsoft.com/office/powerpoint/2010/main" val="1207486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15</a:t>
            </a:fld>
            <a:endParaRPr lang="en-US" noProof="0"/>
          </a:p>
        </p:txBody>
      </p:sp>
    </p:spTree>
    <p:extLst>
      <p:ext uri="{BB962C8B-B14F-4D97-AF65-F5344CB8AC3E}">
        <p14:creationId xmlns:p14="http://schemas.microsoft.com/office/powerpoint/2010/main" val="407652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16</a:t>
            </a:fld>
            <a:endParaRPr lang="en-US" noProof="0"/>
          </a:p>
        </p:txBody>
      </p:sp>
    </p:spTree>
    <p:extLst>
      <p:ext uri="{BB962C8B-B14F-4D97-AF65-F5344CB8AC3E}">
        <p14:creationId xmlns:p14="http://schemas.microsoft.com/office/powerpoint/2010/main" val="1045479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17</a:t>
            </a:fld>
            <a:endParaRPr lang="en-US" noProof="0"/>
          </a:p>
        </p:txBody>
      </p:sp>
    </p:spTree>
    <p:extLst>
      <p:ext uri="{BB962C8B-B14F-4D97-AF65-F5344CB8AC3E}">
        <p14:creationId xmlns:p14="http://schemas.microsoft.com/office/powerpoint/2010/main" val="4208867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20</a:t>
            </a:fld>
            <a:endParaRPr lang="en-US" noProof="0"/>
          </a:p>
        </p:txBody>
      </p:sp>
    </p:spTree>
    <p:extLst>
      <p:ext uri="{BB962C8B-B14F-4D97-AF65-F5344CB8AC3E}">
        <p14:creationId xmlns:p14="http://schemas.microsoft.com/office/powerpoint/2010/main" val="154066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22</a:t>
            </a:fld>
            <a:endParaRPr lang="en-US" noProof="0"/>
          </a:p>
        </p:txBody>
      </p:sp>
    </p:spTree>
    <p:extLst>
      <p:ext uri="{BB962C8B-B14F-4D97-AF65-F5344CB8AC3E}">
        <p14:creationId xmlns:p14="http://schemas.microsoft.com/office/powerpoint/2010/main" val="12040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a:t>
            </a:fld>
            <a:endParaRPr lang="en-US" noProof="0"/>
          </a:p>
        </p:txBody>
      </p:sp>
    </p:spTree>
    <p:extLst>
      <p:ext uri="{BB962C8B-B14F-4D97-AF65-F5344CB8AC3E}">
        <p14:creationId xmlns:p14="http://schemas.microsoft.com/office/powerpoint/2010/main" val="2198202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23</a:t>
            </a:fld>
            <a:endParaRPr lang="en-US" noProof="0"/>
          </a:p>
        </p:txBody>
      </p:sp>
    </p:spTree>
    <p:extLst>
      <p:ext uri="{BB962C8B-B14F-4D97-AF65-F5344CB8AC3E}">
        <p14:creationId xmlns:p14="http://schemas.microsoft.com/office/powerpoint/2010/main" val="253976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24</a:t>
            </a:fld>
            <a:endParaRPr lang="en-US" noProof="0"/>
          </a:p>
        </p:txBody>
      </p:sp>
    </p:spTree>
    <p:extLst>
      <p:ext uri="{BB962C8B-B14F-4D97-AF65-F5344CB8AC3E}">
        <p14:creationId xmlns:p14="http://schemas.microsoft.com/office/powerpoint/2010/main" val="2606091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25</a:t>
            </a:fld>
            <a:endParaRPr lang="en-US" noProof="0"/>
          </a:p>
        </p:txBody>
      </p:sp>
    </p:spTree>
    <p:extLst>
      <p:ext uri="{BB962C8B-B14F-4D97-AF65-F5344CB8AC3E}">
        <p14:creationId xmlns:p14="http://schemas.microsoft.com/office/powerpoint/2010/main" val="1255791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26</a:t>
            </a:fld>
            <a:endParaRPr lang="en-US" noProof="0"/>
          </a:p>
        </p:txBody>
      </p:sp>
    </p:spTree>
    <p:extLst>
      <p:ext uri="{BB962C8B-B14F-4D97-AF65-F5344CB8AC3E}">
        <p14:creationId xmlns:p14="http://schemas.microsoft.com/office/powerpoint/2010/main" val="1349252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27</a:t>
            </a:fld>
            <a:endParaRPr lang="en-US" noProof="0"/>
          </a:p>
        </p:txBody>
      </p:sp>
    </p:spTree>
    <p:extLst>
      <p:ext uri="{BB962C8B-B14F-4D97-AF65-F5344CB8AC3E}">
        <p14:creationId xmlns:p14="http://schemas.microsoft.com/office/powerpoint/2010/main" val="3622250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29</a:t>
            </a:fld>
            <a:endParaRPr lang="en-US" noProof="0"/>
          </a:p>
        </p:txBody>
      </p:sp>
    </p:spTree>
    <p:extLst>
      <p:ext uri="{BB962C8B-B14F-4D97-AF65-F5344CB8AC3E}">
        <p14:creationId xmlns:p14="http://schemas.microsoft.com/office/powerpoint/2010/main" val="1232910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3</a:t>
            </a:fld>
            <a:endParaRPr lang="en-US" noProof="0"/>
          </a:p>
        </p:txBody>
      </p:sp>
    </p:spTree>
    <p:extLst>
      <p:ext uri="{BB962C8B-B14F-4D97-AF65-F5344CB8AC3E}">
        <p14:creationId xmlns:p14="http://schemas.microsoft.com/office/powerpoint/2010/main" val="70122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4</a:t>
            </a:fld>
            <a:endParaRPr lang="en-US" noProof="0"/>
          </a:p>
        </p:txBody>
      </p:sp>
    </p:spTree>
    <p:extLst>
      <p:ext uri="{BB962C8B-B14F-4D97-AF65-F5344CB8AC3E}">
        <p14:creationId xmlns:p14="http://schemas.microsoft.com/office/powerpoint/2010/main" val="2444351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5</a:t>
            </a:fld>
            <a:endParaRPr lang="en-US" noProof="0"/>
          </a:p>
        </p:txBody>
      </p:sp>
    </p:spTree>
    <p:extLst>
      <p:ext uri="{BB962C8B-B14F-4D97-AF65-F5344CB8AC3E}">
        <p14:creationId xmlns:p14="http://schemas.microsoft.com/office/powerpoint/2010/main" val="3649115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6</a:t>
            </a:fld>
            <a:endParaRPr lang="en-US" noProof="0"/>
          </a:p>
        </p:txBody>
      </p:sp>
    </p:spTree>
    <p:extLst>
      <p:ext uri="{BB962C8B-B14F-4D97-AF65-F5344CB8AC3E}">
        <p14:creationId xmlns:p14="http://schemas.microsoft.com/office/powerpoint/2010/main" val="2086257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7</a:t>
            </a:fld>
            <a:endParaRPr lang="en-US" noProof="0"/>
          </a:p>
        </p:txBody>
      </p:sp>
    </p:spTree>
    <p:extLst>
      <p:ext uri="{BB962C8B-B14F-4D97-AF65-F5344CB8AC3E}">
        <p14:creationId xmlns:p14="http://schemas.microsoft.com/office/powerpoint/2010/main" val="348452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8</a:t>
            </a:fld>
            <a:endParaRPr lang="en-US" noProof="0"/>
          </a:p>
        </p:txBody>
      </p:sp>
    </p:spTree>
    <p:extLst>
      <p:ext uri="{BB962C8B-B14F-4D97-AF65-F5344CB8AC3E}">
        <p14:creationId xmlns:p14="http://schemas.microsoft.com/office/powerpoint/2010/main" val="2275998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9</a:t>
            </a:fld>
            <a:endParaRPr lang="en-US" noProof="0"/>
          </a:p>
        </p:txBody>
      </p:sp>
    </p:spTree>
    <p:extLst>
      <p:ext uri="{BB962C8B-B14F-4D97-AF65-F5344CB8AC3E}">
        <p14:creationId xmlns:p14="http://schemas.microsoft.com/office/powerpoint/2010/main" val="412707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microsoft.com/office/2007/relationships/hdphoto" Target="../media/hdphoto5.wdp"/><Relationship Id="rId2" Type="http://schemas.openxmlformats.org/officeDocument/2006/relationships/notesSlide" Target="../notesSlides/notesSlide1.xml"/><Relationship Id="rId16" Type="http://schemas.microsoft.com/office/2007/relationships/hdphoto" Target="../media/hdphoto6.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image" Target="../media/image8.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png"/><Relationship Id="rId14"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tiff"/></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jazzymaya/HiddenAgility/wiki"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4613575" y="1871200"/>
            <a:ext cx="2148473" cy="1492321"/>
          </a:xfrm>
          <a:effectLst/>
          <a:scene3d>
            <a:camera prst="perspectiveRelaxedModerately"/>
            <a:lightRig rig="threePt" dir="t"/>
          </a:scene3d>
        </p:spPr>
        <p:txBody>
          <a:bodyPr/>
          <a:lstStyle/>
          <a:p>
            <a:r>
              <a:rPr lang="en-US" sz="8000" dirty="0" err="1">
                <a:solidFill>
                  <a:srgbClr val="003352"/>
                </a:solidFill>
                <a:effectLst>
                  <a:glow rad="63500">
                    <a:schemeClr val="accent1">
                      <a:satMod val="175000"/>
                      <a:alpha val="40000"/>
                    </a:schemeClr>
                  </a:glow>
                </a:effectLst>
              </a:rPr>
              <a:t>S</a:t>
            </a:r>
            <a:r>
              <a:rPr lang="en-US" sz="8000" dirty="0" err="1">
                <a:solidFill>
                  <a:srgbClr val="0C75AC"/>
                </a:solidFill>
              </a:rPr>
              <a:t>y</a:t>
            </a:r>
            <a:r>
              <a:rPr lang="en-US" sz="8000" dirty="0" err="1">
                <a:solidFill>
                  <a:srgbClr val="00B0F0"/>
                </a:solidFill>
              </a:rPr>
              <a:t>m</a:t>
            </a:r>
            <a:endParaRPr lang="en-US" sz="8000">
              <a:solidFill>
                <a:srgbClr val="00B0F0"/>
              </a:solidFill>
            </a:endParaRP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5083167" y="3856436"/>
            <a:ext cx="1968992" cy="522191"/>
          </a:xfrm>
        </p:spPr>
        <p:txBody>
          <a:bodyPr>
            <a:normAutofit/>
          </a:bodyPr>
          <a:lstStyle/>
          <a:p>
            <a:pPr indent="0" algn="ctr">
              <a:buNone/>
            </a:pPr>
            <a:r>
              <a:rPr lang="en-US" sz="2800" b="1">
                <a:ln w="6600">
                  <a:solidFill>
                    <a:schemeClr val="accent2"/>
                  </a:solidFill>
                  <a:prstDash val="solid"/>
                </a:ln>
                <a:solidFill>
                  <a:srgbClr val="FFFFFF"/>
                </a:solidFill>
                <a:effectLst>
                  <a:outerShdw dist="38100" dir="2700000" algn="tl" rotWithShape="0">
                    <a:schemeClr val="accent2"/>
                  </a:outerShdw>
                </a:effectLst>
                <a:cs typeface="+mn-cs"/>
              </a:rPr>
              <a:t>Team 5</a:t>
            </a:r>
          </a:p>
        </p:txBody>
      </p:sp>
      <p:sp>
        <p:nvSpPr>
          <p:cNvPr id="4" name="TextBox 3">
            <a:extLst>
              <a:ext uri="{FF2B5EF4-FFF2-40B4-BE49-F238E27FC236}">
                <a16:creationId xmlns:a16="http://schemas.microsoft.com/office/drawing/2014/main" id="{A02A5B31-7E94-A540-9E5A-01E2E68B54E4}"/>
              </a:ext>
            </a:extLst>
          </p:cNvPr>
          <p:cNvSpPr txBox="1"/>
          <p:nvPr/>
        </p:nvSpPr>
        <p:spPr>
          <a:xfrm>
            <a:off x="3675822" y="3175036"/>
            <a:ext cx="4783682" cy="646331"/>
          </a:xfrm>
          <a:prstGeom prst="rect">
            <a:avLst/>
          </a:prstGeom>
          <a:noFill/>
          <a:ln>
            <a:noFill/>
          </a:ln>
        </p:spPr>
        <p:txBody>
          <a:bodyPr wrap="none" rtlCol="0">
            <a:spAutoFit/>
          </a:bodyPr>
          <a:lstStyle/>
          <a:p>
            <a:r>
              <a:rPr lang="en-US" sz="3600" b="1">
                <a:ln w="22225">
                  <a:noFill/>
                  <a:prstDash val="solid"/>
                </a:ln>
                <a:solidFill>
                  <a:srgbClr val="0C75AC"/>
                </a:solidFill>
                <a:effectLst>
                  <a:glow rad="139700">
                    <a:schemeClr val="accent1">
                      <a:satMod val="175000"/>
                      <a:alpha val="40000"/>
                    </a:schemeClr>
                  </a:glow>
                </a:effectLst>
                <a:latin typeface="+mj-lt"/>
              </a:rPr>
              <a:t>Sprint 7 Presentation</a:t>
            </a:r>
          </a:p>
        </p:txBody>
      </p:sp>
      <p:sp>
        <p:nvSpPr>
          <p:cNvPr id="5" name="Rectangle 4">
            <a:extLst>
              <a:ext uri="{FF2B5EF4-FFF2-40B4-BE49-F238E27FC236}">
                <a16:creationId xmlns:a16="http://schemas.microsoft.com/office/drawing/2014/main" id="{4CB3BF24-FB63-7D42-B74F-86CDBCD73F26}"/>
              </a:ext>
            </a:extLst>
          </p:cNvPr>
          <p:cNvSpPr/>
          <p:nvPr/>
        </p:nvSpPr>
        <p:spPr>
          <a:xfrm>
            <a:off x="-89105"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6" name="Picture 5">
            <a:extLst>
              <a:ext uri="{FF2B5EF4-FFF2-40B4-BE49-F238E27FC236}">
                <a16:creationId xmlns:a16="http://schemas.microsoft.com/office/drawing/2014/main" id="{97AEB274-754C-1C4C-98DD-726A0783CB85}"/>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1536" b="98294" l="3279" r="94590">
                        <a14:foregroundMark x1="25738" y1="6826" x2="10820" y2="27645"/>
                        <a14:foregroundMark x1="10820" y1="27645" x2="6885" y2="55461"/>
                        <a14:foregroundMark x1="6885" y1="55461" x2="16066" y2="79863"/>
                        <a14:foregroundMark x1="16066" y1="79863" x2="36557" y2="96928"/>
                        <a14:foregroundMark x1="36557" y1="96928" x2="50492" y2="97952"/>
                        <a14:foregroundMark x1="50492" y1="97952" x2="77377" y2="88567"/>
                        <a14:foregroundMark x1="77377" y1="88567" x2="77705" y2="88396"/>
                        <a14:foregroundMark x1="26230" y1="8191" x2="37377" y2="2901"/>
                        <a14:foregroundMark x1="37377" y1="2901" x2="50656" y2="1877"/>
                        <a14:foregroundMark x1="50656" y1="1877" x2="70164" y2="6314"/>
                        <a14:foregroundMark x1="71148" y1="6826" x2="89180" y2="24915"/>
                        <a14:foregroundMark x1="89180" y1="24915" x2="94918" y2="51195"/>
                        <a14:foregroundMark x1="94918" y1="51195" x2="90984" y2="70648"/>
                        <a14:foregroundMark x1="91639" y1="70478" x2="86230" y2="82423"/>
                        <a14:foregroundMark x1="86230" y1="82423" x2="76393" y2="91126"/>
                        <a14:foregroundMark x1="76393" y1="91126" x2="51803" y2="96758"/>
                        <a14:foregroundMark x1="69508" y1="94027" x2="53115" y2="98464"/>
                        <a14:foregroundMark x1="32787" y1="95392" x2="21803" y2="88737"/>
                        <a14:foregroundMark x1="21803" y1="88737" x2="13115" y2="78840"/>
                        <a14:foregroundMark x1="13115" y1="78840" x2="11803" y2="75597"/>
                        <a14:foregroundMark x1="10492" y1="76621" x2="3279" y2="51706"/>
                        <a14:foregroundMark x1="3279" y1="51706" x2="8033" y2="30034"/>
                      </a14:backgroundRemoval>
                    </a14:imgEffect>
                  </a14:imgLayer>
                </a14:imgProps>
              </a:ext>
              <a:ext uri="{28A0092B-C50C-407E-A947-70E740481C1C}">
                <a14:useLocalDpi xmlns:a14="http://schemas.microsoft.com/office/drawing/2010/main"/>
              </a:ext>
            </a:extLst>
          </a:blip>
          <a:stretch>
            <a:fillRect/>
          </a:stretch>
        </p:blipFill>
        <p:spPr>
          <a:xfrm>
            <a:off x="0" y="2343691"/>
            <a:ext cx="1660714" cy="1595374"/>
          </a:xfrm>
          <a:prstGeom prst="rect">
            <a:avLst/>
          </a:prstGeom>
        </p:spPr>
      </p:pic>
      <p:pic>
        <p:nvPicPr>
          <p:cNvPr id="7" name="Picture 6">
            <a:extLst>
              <a:ext uri="{FF2B5EF4-FFF2-40B4-BE49-F238E27FC236}">
                <a16:creationId xmlns:a16="http://schemas.microsoft.com/office/drawing/2014/main" id="{53D45CD9-ABCF-AB4D-88D3-9539B7C02F28}"/>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2623" b="97377" l="987" r="96382">
                        <a14:foregroundMark x1="17599" y1="13934" x2="27961" y2="7213"/>
                        <a14:foregroundMark x1="27961" y1="7213" x2="40954" y2="5574"/>
                        <a14:foregroundMark x1="40954" y1="5574" x2="65296" y2="8525"/>
                        <a14:foregroundMark x1="39967" y1="4262" x2="52467" y2="2623"/>
                        <a14:foregroundMark x1="52467" y1="2623" x2="77138" y2="12623"/>
                        <a14:foregroundMark x1="77138" y1="12623" x2="80099" y2="15246"/>
                        <a14:foregroundMark x1="53125" y1="4754" x2="65296" y2="6066"/>
                        <a14:foregroundMark x1="65296" y1="6066" x2="74836" y2="10164"/>
                        <a14:foregroundMark x1="78947" y1="14754" x2="88158" y2="23115"/>
                        <a14:foregroundMark x1="88158" y1="23115" x2="96546" y2="47869"/>
                        <a14:foregroundMark x1="96546" y1="47869" x2="90954" y2="60984"/>
                        <a14:foregroundMark x1="90954" y1="60984" x2="91941" y2="68689"/>
                        <a14:foregroundMark x1="89474" y1="26885" x2="94737" y2="38197"/>
                        <a14:foregroundMark x1="94737" y1="38197" x2="96546" y2="51148"/>
                        <a14:foregroundMark x1="96546" y1="51148" x2="95230" y2="59016"/>
                        <a14:foregroundMark x1="95724" y1="57049" x2="92599" y2="69344"/>
                        <a14:foregroundMark x1="92599" y1="69344" x2="84046" y2="81475"/>
                        <a14:foregroundMark x1="83882" y1="81148" x2="74013" y2="89344"/>
                        <a14:foregroundMark x1="74013" y1="89344" x2="62171" y2="94262"/>
                        <a14:foregroundMark x1="62171" y1="94262" x2="53783" y2="91475"/>
                        <a14:foregroundMark x1="62007" y1="95082" x2="48849" y2="96557"/>
                        <a14:foregroundMark x1="48849" y1="96557" x2="36513" y2="94262"/>
                        <a14:foregroundMark x1="36513" y1="94262" x2="27303" y2="89180"/>
                        <a14:foregroundMark x1="21382" y1="12951" x2="5921" y2="33443"/>
                        <a14:foregroundMark x1="5921" y1="33443" x2="4441" y2="55902"/>
                        <a14:foregroundMark x1="1151" y1="53607" x2="2138" y2="57541"/>
                        <a14:foregroundMark x1="55263" y1="97213" x2="50493" y2="97377"/>
                      </a14:backgroundRemoval>
                    </a14:imgEffect>
                  </a14:imgLayer>
                </a14:imgProps>
              </a:ext>
              <a:ext uri="{28A0092B-C50C-407E-A947-70E740481C1C}">
                <a14:useLocalDpi xmlns:a14="http://schemas.microsoft.com/office/drawing/2010/main"/>
              </a:ext>
            </a:extLst>
          </a:blip>
          <a:stretch>
            <a:fillRect/>
          </a:stretch>
        </p:blipFill>
        <p:spPr>
          <a:xfrm>
            <a:off x="1" y="4411556"/>
            <a:ext cx="1660713" cy="1666176"/>
          </a:xfrm>
          <a:prstGeom prst="rect">
            <a:avLst/>
          </a:prstGeom>
        </p:spPr>
      </p:pic>
      <p:pic>
        <p:nvPicPr>
          <p:cNvPr id="8" name="Picture 7">
            <a:extLst>
              <a:ext uri="{FF2B5EF4-FFF2-40B4-BE49-F238E27FC236}">
                <a16:creationId xmlns:a16="http://schemas.microsoft.com/office/drawing/2014/main" id="{2714BD56-2B2A-8C42-B89E-98F6FBEB119A}"/>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3607" b="96393" l="3125" r="96875">
                        <a14:foregroundMark x1="22862" y1="13115" x2="8224" y2="34590"/>
                        <a14:foregroundMark x1="8224" y1="34590" x2="5099" y2="48361"/>
                        <a14:foregroundMark x1="5099" y1="48361" x2="10526" y2="72623"/>
                        <a14:foregroundMark x1="10526" y1="72623" x2="15296" y2="78852"/>
                        <a14:foregroundMark x1="23520" y1="11803" x2="14474" y2="20328"/>
                        <a14:foregroundMark x1="14474" y1="20328" x2="7237" y2="32295"/>
                        <a14:foregroundMark x1="7237" y1="32295" x2="3125" y2="57705"/>
                        <a14:foregroundMark x1="3125" y1="57705" x2="8553" y2="70656"/>
                        <a14:foregroundMark x1="8553" y1="70656" x2="12664" y2="75574"/>
                        <a14:foregroundMark x1="20395" y1="14426" x2="30757" y2="7377"/>
                        <a14:foregroundMark x1="30757" y1="7377" x2="43750" y2="5574"/>
                        <a14:foregroundMark x1="43750" y1="5574" x2="57072" y2="5574"/>
                        <a14:foregroundMark x1="57072" y1="5574" x2="68914" y2="9672"/>
                        <a14:foregroundMark x1="68914" y1="9672" x2="69901" y2="10656"/>
                        <a14:foregroundMark x1="31086" y1="9508" x2="56086" y2="3607"/>
                        <a14:foregroundMark x1="56086" y1="3607" x2="72862" y2="10164"/>
                        <a14:foregroundMark x1="67434" y1="8852" x2="79276" y2="13443"/>
                        <a14:foregroundMark x1="79276" y1="13443" x2="92763" y2="35410"/>
                        <a14:foregroundMark x1="92763" y1="35410" x2="95230" y2="47705"/>
                        <a14:foregroundMark x1="95230" y1="47705" x2="94243" y2="60492"/>
                        <a14:foregroundMark x1="94243" y1="60492" x2="91118" y2="47049"/>
                        <a14:foregroundMark x1="91118" y1="47049" x2="91118" y2="47049"/>
                        <a14:foregroundMark x1="92270" y1="33115" x2="97368" y2="44754"/>
                        <a14:foregroundMark x1="97368" y1="44754" x2="96875" y2="58033"/>
                        <a14:foregroundMark x1="96875" y1="58033" x2="86020" y2="78852"/>
                        <a14:foregroundMark x1="86513" y1="77705" x2="78125" y2="87869"/>
                        <a14:foregroundMark x1="78125" y1="87869" x2="61842" y2="93607"/>
                        <a14:foregroundMark x1="63980" y1="94918" x2="51316" y2="96393"/>
                        <a14:foregroundMark x1="51316" y1="96393" x2="36349" y2="93770"/>
                      </a14:backgroundRemoval>
                    </a14:imgEffect>
                  </a14:imgLayer>
                </a14:imgProps>
              </a:ext>
              <a:ext uri="{28A0092B-C50C-407E-A947-70E740481C1C}">
                <a14:useLocalDpi xmlns:a14="http://schemas.microsoft.com/office/drawing/2010/main"/>
              </a:ext>
            </a:extLst>
          </a:blip>
          <a:stretch>
            <a:fillRect/>
          </a:stretch>
        </p:blipFill>
        <p:spPr>
          <a:xfrm>
            <a:off x="10464943" y="94490"/>
            <a:ext cx="1660714" cy="1776710"/>
          </a:xfrm>
          <a:prstGeom prst="rect">
            <a:avLst/>
          </a:prstGeom>
        </p:spPr>
      </p:pic>
      <p:pic>
        <p:nvPicPr>
          <p:cNvPr id="9" name="Picture 8">
            <a:extLst>
              <a:ext uri="{FF2B5EF4-FFF2-40B4-BE49-F238E27FC236}">
                <a16:creationId xmlns:a16="http://schemas.microsoft.com/office/drawing/2014/main" id="{13D1A0C7-9E29-3E4C-B92C-8944E366003E}"/>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4426" b="96230" l="4770" r="96382">
                        <a14:foregroundMark x1="25493" y1="9180" x2="9375" y2="28852"/>
                        <a14:foregroundMark x1="9375" y1="28852" x2="5263" y2="41148"/>
                        <a14:foregroundMark x1="5263" y1="41148" x2="4934" y2="54590"/>
                        <a14:foregroundMark x1="4934" y1="54590" x2="9704" y2="71311"/>
                        <a14:foregroundMark x1="6743" y1="47705" x2="9704" y2="41148"/>
                        <a14:foregroundMark x1="10362" y1="52131" x2="8882" y2="45410"/>
                        <a14:foregroundMark x1="6743" y1="69016" x2="14803" y2="78361"/>
                        <a14:foregroundMark x1="14803" y1="78361" x2="23684" y2="84098"/>
                        <a14:foregroundMark x1="12500" y1="78197" x2="33059" y2="92623"/>
                        <a14:foregroundMark x1="33059" y1="92623" x2="36842" y2="94262"/>
                        <a14:foregroundMark x1="33717" y1="94426" x2="59868" y2="96066"/>
                        <a14:foregroundMark x1="54605" y1="96393" x2="77467" y2="86721"/>
                        <a14:foregroundMark x1="77467" y1="86721" x2="80428" y2="84098"/>
                        <a14:foregroundMark x1="79112" y1="85410" x2="87829" y2="76721"/>
                        <a14:foregroundMark x1="87829" y1="76721" x2="93092" y2="65574"/>
                        <a14:foregroundMark x1="93092" y1="65574" x2="94079" y2="39016"/>
                        <a14:foregroundMark x1="94079" y1="39016" x2="92105" y2="35738"/>
                        <a14:foregroundMark x1="92599" y1="64426" x2="94408" y2="38689"/>
                        <a14:foregroundMark x1="94408" y1="38689" x2="89474" y2="28033"/>
                        <a14:foregroundMark x1="94737" y1="58852" x2="94901" y2="45902"/>
                        <a14:foregroundMark x1="94901" y1="45902" x2="96546" y2="48197"/>
                        <a14:foregroundMark x1="69572" y1="7541" x2="44737" y2="5082"/>
                        <a14:foregroundMark x1="44737" y1="5082" x2="33059" y2="9836"/>
                        <a14:foregroundMark x1="33059" y1="9836" x2="33059" y2="10328"/>
                        <a14:foregroundMark x1="67928" y1="8033" x2="43257" y2="4426"/>
                        <a14:foregroundMark x1="43257" y1="4426" x2="36184" y2="7377"/>
                      </a14:backgroundRemoval>
                    </a14:imgEffect>
                  </a14:imgLayer>
                </a14:imgProps>
              </a:ext>
              <a:ext uri="{28A0092B-C50C-407E-A947-70E740481C1C}">
                <a14:useLocalDpi xmlns:a14="http://schemas.microsoft.com/office/drawing/2010/main"/>
              </a:ext>
            </a:extLst>
          </a:blip>
          <a:stretch>
            <a:fillRect/>
          </a:stretch>
        </p:blipFill>
        <p:spPr>
          <a:xfrm>
            <a:off x="66343" y="205024"/>
            <a:ext cx="1660713" cy="1666176"/>
          </a:xfrm>
          <a:prstGeom prst="rect">
            <a:avLst/>
          </a:prstGeom>
        </p:spPr>
      </p:pic>
      <p:pic>
        <p:nvPicPr>
          <p:cNvPr id="10" name="Picture 9">
            <a:extLst>
              <a:ext uri="{FF2B5EF4-FFF2-40B4-BE49-F238E27FC236}">
                <a16:creationId xmlns:a16="http://schemas.microsoft.com/office/drawing/2014/main" id="{5C590214-B6AE-D441-9D69-C6240BC00E19}"/>
              </a:ext>
            </a:extLst>
          </p:cNvPr>
          <p:cNvPicPr>
            <a:picLocks noChangeAspect="1"/>
          </p:cNvPicPr>
          <p:nvPr/>
        </p:nvPicPr>
        <p:blipFill>
          <a:blip r:embed="rId11" cstate="email">
            <a:extLst>
              <a:ext uri="{BEBA8EAE-BF5A-486C-A8C5-ECC9F3942E4B}">
                <a14:imgProps xmlns:a14="http://schemas.microsoft.com/office/drawing/2010/main">
                  <a14:imgLayer r:embed="rId12">
                    <a14:imgEffect>
                      <a14:backgroundRemoval t="3607" b="96557" l="2961" r="96382">
                        <a14:foregroundMark x1="60526" y1="9836" x2="48684" y2="5082"/>
                        <a14:foregroundMark x1="48684" y1="5082" x2="35691" y2="7705"/>
                        <a14:foregroundMark x1="35691" y1="7705" x2="20066" y2="22459"/>
                        <a14:foregroundMark x1="48684" y1="4590" x2="24342" y2="11475"/>
                        <a14:foregroundMark x1="24342" y1="11475" x2="14967" y2="20164"/>
                        <a14:foregroundMark x1="14967" y1="20164" x2="12993" y2="23770"/>
                        <a14:foregroundMark x1="26480" y1="10984" x2="37664" y2="5738"/>
                        <a14:foregroundMark x1="37664" y1="5738" x2="50658" y2="4426"/>
                        <a14:foregroundMark x1="50658" y1="4426" x2="59539" y2="9016"/>
                        <a14:foregroundMark x1="49342" y1="4098" x2="62664" y2="7213"/>
                        <a14:foregroundMark x1="62664" y1="7213" x2="72368" y2="13770"/>
                        <a14:foregroundMark x1="50164" y1="4754" x2="62336" y2="6393"/>
                        <a14:foregroundMark x1="62336" y1="6393" x2="72368" y2="10492"/>
                        <a14:foregroundMark x1="68586" y1="10656" x2="80428" y2="14754"/>
                        <a14:foregroundMark x1="80428" y1="14754" x2="89145" y2="28689"/>
                        <a14:foregroundMark x1="89145" y1="28689" x2="89145" y2="28689"/>
                        <a14:foregroundMark x1="70888" y1="12623" x2="80099" y2="22131"/>
                        <a14:foregroundMark x1="80099" y1="22131" x2="86020" y2="35410"/>
                        <a14:foregroundMark x1="86020" y1="35410" x2="80592" y2="68033"/>
                        <a14:foregroundMark x1="80592" y1="68033" x2="72533" y2="81475"/>
                        <a14:foregroundMark x1="72533" y1="81475" x2="60362" y2="76721"/>
                        <a14:foregroundMark x1="60362" y1="76721" x2="73355" y2="84918"/>
                        <a14:foregroundMark x1="73355" y1="84918" x2="79770" y2="53279"/>
                        <a14:foregroundMark x1="79770" y1="53279" x2="85197" y2="45410"/>
                        <a14:foregroundMark x1="82401" y1="18689" x2="94408" y2="41639"/>
                        <a14:foregroundMark x1="94408" y1="41639" x2="87007" y2="31639"/>
                        <a14:foregroundMark x1="87007" y1="31639" x2="88816" y2="50328"/>
                        <a14:foregroundMark x1="88816" y1="50328" x2="94079" y2="64098"/>
                        <a14:foregroundMark x1="94079" y1="64098" x2="88158" y2="77541"/>
                        <a14:foregroundMark x1="88158" y1="77541" x2="78947" y2="88033"/>
                        <a14:foregroundMark x1="78947" y1="88033" x2="79605" y2="73443"/>
                        <a14:foregroundMark x1="79605" y1="73443" x2="88980" y2="65246"/>
                        <a14:foregroundMark x1="88980" y1="65246" x2="87007" y2="52951"/>
                        <a14:foregroundMark x1="87007" y1="52951" x2="89145" y2="53279"/>
                        <a14:foregroundMark x1="78454" y1="14754" x2="52961" y2="4098"/>
                        <a14:foregroundMark x1="62007" y1="5574" x2="74013" y2="10328"/>
                        <a14:foregroundMark x1="74013" y1="10328" x2="77303" y2="13279"/>
                        <a14:foregroundMark x1="83224" y1="18361" x2="94408" y2="41148"/>
                        <a14:foregroundMark x1="94408" y1="41148" x2="96546" y2="62623"/>
                        <a14:foregroundMark x1="84375" y1="20328" x2="89474" y2="31311"/>
                        <a14:foregroundMark x1="13322" y1="21803" x2="3618" y2="43770"/>
                        <a14:foregroundMark x1="2961" y1="43607" x2="6086" y2="68033"/>
                        <a14:foregroundMark x1="6086" y1="68033" x2="7237" y2="70492"/>
                        <a14:foregroundMark x1="12007" y1="22951" x2="4605" y2="42131"/>
                        <a14:foregroundMark x1="10526" y1="25082" x2="4934" y2="41148"/>
                        <a14:foregroundMark x1="7072" y1="70164" x2="15296" y2="81803"/>
                        <a14:foregroundMark x1="12993" y1="80820" x2="31414" y2="92951"/>
                        <a14:foregroundMark x1="28125" y1="92951" x2="40461" y2="96557"/>
                        <a14:foregroundMark x1="40461" y1="96557" x2="50658" y2="96393"/>
                      </a14:backgroundRemoval>
                    </a14:imgEffect>
                  </a14:imgLayer>
                </a14:imgProps>
              </a:ext>
              <a:ext uri="{28A0092B-C50C-407E-A947-70E740481C1C}">
                <a14:useLocalDpi xmlns:a14="http://schemas.microsoft.com/office/drawing/2010/main"/>
              </a:ext>
            </a:extLst>
          </a:blip>
          <a:stretch>
            <a:fillRect/>
          </a:stretch>
        </p:blipFill>
        <p:spPr>
          <a:xfrm>
            <a:off x="10487329" y="2313518"/>
            <a:ext cx="1717387" cy="1723036"/>
          </a:xfrm>
          <a:prstGeom prst="rect">
            <a:avLst/>
          </a:prstGeom>
        </p:spPr>
      </p:pic>
      <p:sp>
        <p:nvSpPr>
          <p:cNvPr id="11" name="TextBox 10">
            <a:extLst>
              <a:ext uri="{FF2B5EF4-FFF2-40B4-BE49-F238E27FC236}">
                <a16:creationId xmlns:a16="http://schemas.microsoft.com/office/drawing/2014/main" id="{3613D9A3-3F2D-E445-A1E8-F0284A558A24}"/>
              </a:ext>
            </a:extLst>
          </p:cNvPr>
          <p:cNvSpPr txBox="1"/>
          <p:nvPr/>
        </p:nvSpPr>
        <p:spPr>
          <a:xfrm>
            <a:off x="1660714" y="907978"/>
            <a:ext cx="1941557" cy="646331"/>
          </a:xfrm>
          <a:prstGeom prst="rect">
            <a:avLst/>
          </a:prstGeom>
          <a:noFill/>
        </p:spPr>
        <p:txBody>
          <a:bodyPr wrap="none" rtlCol="0">
            <a:spAutoFit/>
          </a:bodyPr>
          <a:lstStyle/>
          <a:p>
            <a:r>
              <a:rPr lang="en-US" b="1">
                <a:ln w="6600">
                  <a:solidFill>
                    <a:schemeClr val="accent2"/>
                  </a:solidFill>
                  <a:prstDash val="solid"/>
                </a:ln>
                <a:solidFill>
                  <a:srgbClr val="FFFFFF"/>
                </a:solidFill>
                <a:effectLst>
                  <a:outerShdw dist="38100" dir="2700000" algn="tl" rotWithShape="0">
                    <a:schemeClr val="accent2"/>
                  </a:outerShdw>
                </a:effectLst>
              </a:rPr>
              <a:t>Briana Figueroa</a:t>
            </a:r>
          </a:p>
          <a:p>
            <a:endParaRPr lang="en-US"/>
          </a:p>
        </p:txBody>
      </p:sp>
      <p:sp>
        <p:nvSpPr>
          <p:cNvPr id="12" name="TextBox 11">
            <a:extLst>
              <a:ext uri="{FF2B5EF4-FFF2-40B4-BE49-F238E27FC236}">
                <a16:creationId xmlns:a16="http://schemas.microsoft.com/office/drawing/2014/main" id="{DEA9EED0-5539-1146-AAE9-23F357A8A739}"/>
              </a:ext>
            </a:extLst>
          </p:cNvPr>
          <p:cNvSpPr txBox="1"/>
          <p:nvPr/>
        </p:nvSpPr>
        <p:spPr>
          <a:xfrm>
            <a:off x="1627757" y="2925941"/>
            <a:ext cx="1980029" cy="646331"/>
          </a:xfrm>
          <a:prstGeom prst="rect">
            <a:avLst/>
          </a:prstGeom>
          <a:noFill/>
        </p:spPr>
        <p:txBody>
          <a:bodyPr wrap="none" rtlCol="0">
            <a:spAutoFit/>
          </a:bodyPr>
          <a:lstStyle/>
          <a:p>
            <a:r>
              <a:rPr lang="en-US" b="1">
                <a:ln w="6600">
                  <a:solidFill>
                    <a:schemeClr val="accent2"/>
                  </a:solidFill>
                  <a:prstDash val="solid"/>
                </a:ln>
                <a:solidFill>
                  <a:srgbClr val="FFFFFF"/>
                </a:solidFill>
                <a:effectLst>
                  <a:outerShdw dist="38100" dir="2700000" algn="tl" rotWithShape="0">
                    <a:schemeClr val="accent2"/>
                  </a:outerShdw>
                </a:effectLst>
              </a:rPr>
              <a:t>Morgan Franklin</a:t>
            </a:r>
          </a:p>
          <a:p>
            <a:endParaRPr lang="en-US"/>
          </a:p>
        </p:txBody>
      </p:sp>
      <p:sp>
        <p:nvSpPr>
          <p:cNvPr id="13" name="TextBox 12">
            <a:extLst>
              <a:ext uri="{FF2B5EF4-FFF2-40B4-BE49-F238E27FC236}">
                <a16:creationId xmlns:a16="http://schemas.microsoft.com/office/drawing/2014/main" id="{8A017813-EF3B-A746-AB79-06FE5A410DBD}"/>
              </a:ext>
            </a:extLst>
          </p:cNvPr>
          <p:cNvSpPr txBox="1"/>
          <p:nvPr/>
        </p:nvSpPr>
        <p:spPr>
          <a:xfrm>
            <a:off x="1594240" y="4993806"/>
            <a:ext cx="1710725" cy="646331"/>
          </a:xfrm>
          <a:prstGeom prst="rect">
            <a:avLst/>
          </a:prstGeom>
          <a:noFill/>
        </p:spPr>
        <p:txBody>
          <a:bodyPr wrap="none" rtlCol="0">
            <a:spAutoFit/>
          </a:bodyPr>
          <a:lstStyle/>
          <a:p>
            <a:r>
              <a:rPr lang="en-US" b="1" err="1">
                <a:ln w="6600">
                  <a:solidFill>
                    <a:schemeClr val="accent2"/>
                  </a:solidFill>
                  <a:prstDash val="solid"/>
                </a:ln>
                <a:solidFill>
                  <a:srgbClr val="FFFFFF"/>
                </a:solidFill>
                <a:effectLst>
                  <a:outerShdw dist="38100" dir="2700000" algn="tl" rotWithShape="0">
                    <a:schemeClr val="accent2"/>
                  </a:outerShdw>
                </a:effectLst>
              </a:rPr>
              <a:t>Sayema</a:t>
            </a:r>
            <a:r>
              <a:rPr lang="en-US" b="1">
                <a:ln w="6600">
                  <a:solidFill>
                    <a:schemeClr val="accent2"/>
                  </a:solidFill>
                  <a:prstDash val="solid"/>
                </a:ln>
                <a:solidFill>
                  <a:srgbClr val="FFFFFF"/>
                </a:solidFill>
                <a:effectLst>
                  <a:outerShdw dist="38100" dir="2700000" algn="tl" rotWithShape="0">
                    <a:schemeClr val="accent2"/>
                  </a:outerShdw>
                </a:effectLst>
              </a:rPr>
              <a:t> Islam</a:t>
            </a:r>
          </a:p>
          <a:p>
            <a:endParaRPr lang="en-US"/>
          </a:p>
        </p:txBody>
      </p:sp>
      <p:sp>
        <p:nvSpPr>
          <p:cNvPr id="14" name="TextBox 13">
            <a:extLst>
              <a:ext uri="{FF2B5EF4-FFF2-40B4-BE49-F238E27FC236}">
                <a16:creationId xmlns:a16="http://schemas.microsoft.com/office/drawing/2014/main" id="{5120D9F0-69C0-234A-9672-A61336550C42}"/>
              </a:ext>
            </a:extLst>
          </p:cNvPr>
          <p:cNvSpPr txBox="1"/>
          <p:nvPr/>
        </p:nvSpPr>
        <p:spPr>
          <a:xfrm>
            <a:off x="8763750" y="2925940"/>
            <a:ext cx="1800493" cy="646331"/>
          </a:xfrm>
          <a:prstGeom prst="rect">
            <a:avLst/>
          </a:prstGeom>
          <a:noFill/>
        </p:spPr>
        <p:txBody>
          <a:bodyPr wrap="none" rtlCol="0">
            <a:spAutoFit/>
          </a:bodyPr>
          <a:lstStyle/>
          <a:p>
            <a:r>
              <a:rPr lang="en-US" b="1">
                <a:ln w="6600">
                  <a:solidFill>
                    <a:schemeClr val="accent2"/>
                  </a:solidFill>
                  <a:prstDash val="solid"/>
                </a:ln>
                <a:solidFill>
                  <a:srgbClr val="FFFFFF"/>
                </a:solidFill>
                <a:effectLst>
                  <a:outerShdw dist="38100" dir="2700000" algn="tl" rotWithShape="0">
                    <a:schemeClr val="accent2"/>
                  </a:outerShdw>
                </a:effectLst>
              </a:rPr>
              <a:t>Alan Singleton</a:t>
            </a:r>
          </a:p>
          <a:p>
            <a:endParaRPr lang="en-US"/>
          </a:p>
        </p:txBody>
      </p:sp>
      <p:sp>
        <p:nvSpPr>
          <p:cNvPr id="15" name="TextBox 14">
            <a:extLst>
              <a:ext uri="{FF2B5EF4-FFF2-40B4-BE49-F238E27FC236}">
                <a16:creationId xmlns:a16="http://schemas.microsoft.com/office/drawing/2014/main" id="{5E67808C-C0BD-3F43-9F63-E4939AF2F4E0}"/>
              </a:ext>
            </a:extLst>
          </p:cNvPr>
          <p:cNvSpPr txBox="1"/>
          <p:nvPr/>
        </p:nvSpPr>
        <p:spPr>
          <a:xfrm>
            <a:off x="8523386" y="907978"/>
            <a:ext cx="2031325" cy="646331"/>
          </a:xfrm>
          <a:prstGeom prst="rect">
            <a:avLst/>
          </a:prstGeom>
          <a:noFill/>
        </p:spPr>
        <p:txBody>
          <a:bodyPr wrap="none" rtlCol="0">
            <a:spAutoFit/>
          </a:bodyPr>
          <a:lstStyle/>
          <a:p>
            <a:r>
              <a:rPr lang="en-US" b="1">
                <a:ln w="6600">
                  <a:solidFill>
                    <a:schemeClr val="accent2"/>
                  </a:solidFill>
                  <a:prstDash val="solid"/>
                </a:ln>
                <a:solidFill>
                  <a:srgbClr val="FFFFFF"/>
                </a:solidFill>
                <a:effectLst>
                  <a:outerShdw dist="38100" dir="2700000" algn="tl" rotWithShape="0">
                    <a:schemeClr val="accent2"/>
                  </a:outerShdw>
                </a:effectLst>
              </a:rPr>
              <a:t>Swapnil </a:t>
            </a:r>
            <a:r>
              <a:rPr lang="en-US" b="1" err="1">
                <a:ln w="6600">
                  <a:solidFill>
                    <a:schemeClr val="accent2"/>
                  </a:solidFill>
                  <a:prstDash val="solid"/>
                </a:ln>
                <a:solidFill>
                  <a:srgbClr val="FFFFFF"/>
                </a:solidFill>
                <a:effectLst>
                  <a:outerShdw dist="38100" dir="2700000" algn="tl" rotWithShape="0">
                    <a:schemeClr val="accent2"/>
                  </a:outerShdw>
                </a:effectLst>
              </a:rPr>
              <a:t>Kadekar</a:t>
            </a:r>
            <a:endParaRPr lang="en-US" b="1">
              <a:ln w="6600">
                <a:solidFill>
                  <a:schemeClr val="accent2"/>
                </a:solidFill>
                <a:prstDash val="solid"/>
              </a:ln>
              <a:solidFill>
                <a:srgbClr val="FFFFFF"/>
              </a:solidFill>
              <a:effectLst>
                <a:outerShdw dist="38100" dir="2700000" algn="tl" rotWithShape="0">
                  <a:schemeClr val="accent2"/>
                </a:outerShdw>
              </a:effectLst>
            </a:endParaRPr>
          </a:p>
          <a:p>
            <a:endParaRPr lang="en-US"/>
          </a:p>
        </p:txBody>
      </p:sp>
      <p:pic>
        <p:nvPicPr>
          <p:cNvPr id="17" name="Graphic 16" descr="Checkmark with solid fill">
            <a:extLst>
              <a:ext uri="{FF2B5EF4-FFF2-40B4-BE49-F238E27FC236}">
                <a16:creationId xmlns:a16="http://schemas.microsoft.com/office/drawing/2014/main" id="{9688962C-D44F-4B35-ADC4-D2530FAEAB0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7352" y="2260636"/>
            <a:ext cx="914400" cy="914400"/>
          </a:xfrm>
          <a:prstGeom prst="rect">
            <a:avLst/>
          </a:prstGeom>
          <a:scene3d>
            <a:camera prst="perspectiveRelaxedModerately"/>
            <a:lightRig rig="threePt" dir="t"/>
          </a:scene3d>
        </p:spPr>
      </p:pic>
      <p:pic>
        <p:nvPicPr>
          <p:cNvPr id="18" name="Picture 17">
            <a:extLst>
              <a:ext uri="{FF2B5EF4-FFF2-40B4-BE49-F238E27FC236}">
                <a16:creationId xmlns:a16="http://schemas.microsoft.com/office/drawing/2014/main" id="{919F643E-D65C-4FCF-B313-FDCD4503B6E9}"/>
              </a:ext>
            </a:extLst>
          </p:cNvPr>
          <p:cNvPicPr>
            <a:picLocks noChangeAspect="1"/>
          </p:cNvPicPr>
          <p:nvPr/>
        </p:nvPicPr>
        <p:blipFill>
          <a:blip r:embed="rId15" cstate="email">
            <a:extLst>
              <a:ext uri="{BEBA8EAE-BF5A-486C-A8C5-ECC9F3942E4B}">
                <a14:imgProps xmlns:a14="http://schemas.microsoft.com/office/drawing/2010/main">
                  <a14:imgLayer r:embed="rId16">
                    <a14:imgEffect>
                      <a14:backgroundRemoval t="2658" b="95681" l="7837" r="95298">
                        <a14:foregroundMark x1="56426" y1="6312" x2="39498" y2="3654"/>
                        <a14:foregroundMark x1="39498" y1="3654" x2="35737" y2="5316"/>
                        <a14:foregroundMark x1="47335" y1="2990" x2="76803" y2="12292"/>
                        <a14:foregroundMark x1="53292" y1="3654" x2="68966" y2="7641"/>
                        <a14:foregroundMark x1="68966" y1="7641" x2="71787" y2="10299"/>
                        <a14:foregroundMark x1="73668" y1="11960" x2="86520" y2="22591"/>
                        <a14:foregroundMark x1="86520" y1="22591" x2="93730" y2="38870"/>
                        <a14:foregroundMark x1="93730" y1="38870" x2="95298" y2="49502"/>
                        <a14:foregroundMark x1="75235" y1="87708" x2="59248" y2="94352"/>
                        <a14:foregroundMark x1="59248" y1="94352" x2="42320" y2="96013"/>
                        <a14:foregroundMark x1="42320" y1="96013" x2="27273" y2="89369"/>
                        <a14:foregroundMark x1="27273" y1="89369" x2="25078" y2="87708"/>
                        <a14:foregroundMark x1="11912" y1="74419" x2="7837" y2="40532"/>
                        <a14:foregroundMark x1="7837" y1="40532" x2="14420" y2="27907"/>
                      </a14:backgroundRemoval>
                    </a14:imgEffect>
                  </a14:imgLayer>
                </a14:imgProps>
              </a:ext>
              <a:ext uri="{28A0092B-C50C-407E-A947-70E740481C1C}">
                <a14:useLocalDpi xmlns:a14="http://schemas.microsoft.com/office/drawing/2010/main"/>
              </a:ext>
            </a:extLst>
          </a:blip>
          <a:stretch>
            <a:fillRect/>
          </a:stretch>
        </p:blipFill>
        <p:spPr>
          <a:xfrm>
            <a:off x="10353820" y="4428616"/>
            <a:ext cx="1882959" cy="1776710"/>
          </a:xfrm>
          <a:prstGeom prst="rect">
            <a:avLst/>
          </a:prstGeom>
        </p:spPr>
      </p:pic>
      <p:sp>
        <p:nvSpPr>
          <p:cNvPr id="19" name="TextBox 18">
            <a:extLst>
              <a:ext uri="{FF2B5EF4-FFF2-40B4-BE49-F238E27FC236}">
                <a16:creationId xmlns:a16="http://schemas.microsoft.com/office/drawing/2014/main" id="{F2987C2A-4380-45F4-9374-E5E4E99B36DD}"/>
              </a:ext>
            </a:extLst>
          </p:cNvPr>
          <p:cNvSpPr txBox="1"/>
          <p:nvPr/>
        </p:nvSpPr>
        <p:spPr>
          <a:xfrm>
            <a:off x="7980545" y="4998341"/>
            <a:ext cx="2484398" cy="646331"/>
          </a:xfrm>
          <a:prstGeom prst="rect">
            <a:avLst/>
          </a:prstGeom>
          <a:noFill/>
        </p:spPr>
        <p:txBody>
          <a:bodyPr wrap="none" rtlCol="0">
            <a:spAutoFit/>
          </a:bodyPr>
          <a:lstStyle/>
          <a:p>
            <a:r>
              <a:rPr lang="en-US" b="1">
                <a:ln w="6600">
                  <a:solidFill>
                    <a:schemeClr val="accent2"/>
                  </a:solidFill>
                  <a:prstDash val="solid"/>
                </a:ln>
                <a:solidFill>
                  <a:srgbClr val="FFFFFF"/>
                </a:solidFill>
                <a:effectLst>
                  <a:outerShdw dist="38100" dir="2700000" algn="tl" rotWithShape="0">
                    <a:schemeClr val="accent2"/>
                  </a:outerShdw>
                </a:effectLst>
              </a:rPr>
              <a:t>Jasmine Washington</a:t>
            </a:r>
          </a:p>
          <a:p>
            <a:endParaRPr lang="en-US"/>
          </a:p>
        </p:txBody>
      </p:sp>
    </p:spTree>
    <p:extLst>
      <p:ext uri="{BB962C8B-B14F-4D97-AF65-F5344CB8AC3E}">
        <p14:creationId xmlns:p14="http://schemas.microsoft.com/office/powerpoint/2010/main" val="394693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FF5E-E60E-473D-ADF7-891BB283C296}"/>
              </a:ext>
            </a:extLst>
          </p:cNvPr>
          <p:cNvSpPr>
            <a:spLocks noGrp="1"/>
          </p:cNvSpPr>
          <p:nvPr>
            <p:ph type="title"/>
          </p:nvPr>
        </p:nvSpPr>
        <p:spPr/>
        <p:txBody>
          <a:bodyPr/>
          <a:lstStyle/>
          <a:p>
            <a:r>
              <a:rPr lang="en-US"/>
              <a:t>Sprint 7 Test Cases</a:t>
            </a:r>
          </a:p>
        </p:txBody>
      </p:sp>
      <p:sp>
        <p:nvSpPr>
          <p:cNvPr id="3" name="Slide Number Placeholder 2">
            <a:extLst>
              <a:ext uri="{FF2B5EF4-FFF2-40B4-BE49-F238E27FC236}">
                <a16:creationId xmlns:a16="http://schemas.microsoft.com/office/drawing/2014/main" id="{FE3F9D81-4501-406E-990A-E9FE89553387}"/>
              </a:ext>
            </a:extLst>
          </p:cNvPr>
          <p:cNvSpPr>
            <a:spLocks noGrp="1"/>
          </p:cNvSpPr>
          <p:nvPr>
            <p:ph type="sldNum" sz="quarter" idx="12"/>
          </p:nvPr>
        </p:nvSpPr>
        <p:spPr/>
        <p:txBody>
          <a:bodyPr/>
          <a:lstStyle/>
          <a:p>
            <a:fld id="{C263D6C4-4840-40CC-AC84-17E24B3B7BDE}" type="slidenum">
              <a:rPr lang="en-US" noProof="0" smtClean="0"/>
              <a:pPr/>
              <a:t>10</a:t>
            </a:fld>
            <a:endParaRPr lang="en-US" noProof="0"/>
          </a:p>
        </p:txBody>
      </p:sp>
      <p:graphicFrame>
        <p:nvGraphicFramePr>
          <p:cNvPr id="9" name="Table 9">
            <a:extLst>
              <a:ext uri="{FF2B5EF4-FFF2-40B4-BE49-F238E27FC236}">
                <a16:creationId xmlns:a16="http://schemas.microsoft.com/office/drawing/2014/main" id="{1305E995-B898-49DF-B50D-00395E3A70CE}"/>
              </a:ext>
            </a:extLst>
          </p:cNvPr>
          <p:cNvGraphicFramePr>
            <a:graphicFrameLocks noGrp="1"/>
          </p:cNvGraphicFramePr>
          <p:nvPr>
            <p:ph idx="1"/>
            <p:extLst>
              <p:ext uri="{D42A27DB-BD31-4B8C-83A1-F6EECF244321}">
                <p14:modId xmlns:p14="http://schemas.microsoft.com/office/powerpoint/2010/main" val="2499679517"/>
              </p:ext>
            </p:extLst>
          </p:nvPr>
        </p:nvGraphicFramePr>
        <p:xfrm>
          <a:off x="114585" y="1512570"/>
          <a:ext cx="11215687" cy="4802505"/>
        </p:xfrm>
        <a:graphic>
          <a:graphicData uri="http://schemas.openxmlformats.org/drawingml/2006/table">
            <a:tbl>
              <a:tblPr firstRow="1" bandRow="1">
                <a:tableStyleId>{5DA37D80-6434-44D0-A028-1B22A696006F}</a:tableStyleId>
              </a:tblPr>
              <a:tblGrid>
                <a:gridCol w="1000876">
                  <a:extLst>
                    <a:ext uri="{9D8B030D-6E8A-4147-A177-3AD203B41FA5}">
                      <a16:colId xmlns:a16="http://schemas.microsoft.com/office/drawing/2014/main" val="1199207045"/>
                    </a:ext>
                  </a:extLst>
                </a:gridCol>
                <a:gridCol w="1222409">
                  <a:extLst>
                    <a:ext uri="{9D8B030D-6E8A-4147-A177-3AD203B41FA5}">
                      <a16:colId xmlns:a16="http://schemas.microsoft.com/office/drawing/2014/main" val="4225511369"/>
                    </a:ext>
                  </a:extLst>
                </a:gridCol>
                <a:gridCol w="1260909">
                  <a:extLst>
                    <a:ext uri="{9D8B030D-6E8A-4147-A177-3AD203B41FA5}">
                      <a16:colId xmlns:a16="http://schemas.microsoft.com/office/drawing/2014/main" val="2207553155"/>
                    </a:ext>
                  </a:extLst>
                </a:gridCol>
                <a:gridCol w="1135781">
                  <a:extLst>
                    <a:ext uri="{9D8B030D-6E8A-4147-A177-3AD203B41FA5}">
                      <a16:colId xmlns:a16="http://schemas.microsoft.com/office/drawing/2014/main" val="185775971"/>
                    </a:ext>
                  </a:extLst>
                </a:gridCol>
                <a:gridCol w="3391230">
                  <a:extLst>
                    <a:ext uri="{9D8B030D-6E8A-4147-A177-3AD203B41FA5}">
                      <a16:colId xmlns:a16="http://schemas.microsoft.com/office/drawing/2014/main" val="2389421579"/>
                    </a:ext>
                  </a:extLst>
                </a:gridCol>
                <a:gridCol w="2306926">
                  <a:extLst>
                    <a:ext uri="{9D8B030D-6E8A-4147-A177-3AD203B41FA5}">
                      <a16:colId xmlns:a16="http://schemas.microsoft.com/office/drawing/2014/main" val="1748021044"/>
                    </a:ext>
                  </a:extLst>
                </a:gridCol>
                <a:gridCol w="897556">
                  <a:extLst>
                    <a:ext uri="{9D8B030D-6E8A-4147-A177-3AD203B41FA5}">
                      <a16:colId xmlns:a16="http://schemas.microsoft.com/office/drawing/2014/main" val="983436699"/>
                    </a:ext>
                  </a:extLst>
                </a:gridCol>
              </a:tblGrid>
              <a:tr h="370840">
                <a:tc>
                  <a:txBody>
                    <a:bodyPr/>
                    <a:lstStyle/>
                    <a:p>
                      <a:pPr algn="ctr"/>
                      <a:r>
                        <a:rPr lang="en-US">
                          <a:solidFill>
                            <a:schemeClr val="bg1"/>
                          </a:solidFill>
                        </a:rPr>
                        <a:t>ID</a:t>
                      </a:r>
                    </a:p>
                  </a:txBody>
                  <a:tcPr/>
                </a:tc>
                <a:tc>
                  <a:txBody>
                    <a:bodyPr/>
                    <a:lstStyle/>
                    <a:p>
                      <a:pPr algn="ctr"/>
                      <a:r>
                        <a:rPr lang="en-US">
                          <a:solidFill>
                            <a:schemeClr val="bg1"/>
                          </a:solidFill>
                        </a:rPr>
                        <a:t>Test Case For</a:t>
                      </a:r>
                    </a:p>
                  </a:txBody>
                  <a:tcPr/>
                </a:tc>
                <a:tc>
                  <a:txBody>
                    <a:bodyPr/>
                    <a:lstStyle/>
                    <a:p>
                      <a:pPr algn="ctr"/>
                      <a:r>
                        <a:rPr lang="en-US">
                          <a:solidFill>
                            <a:schemeClr val="bg1"/>
                          </a:solidFill>
                        </a:rPr>
                        <a:t>Test Case</a:t>
                      </a:r>
                    </a:p>
                  </a:txBody>
                  <a:tcPr/>
                </a:tc>
                <a:tc>
                  <a:txBody>
                    <a:bodyPr/>
                    <a:lstStyle/>
                    <a:p>
                      <a:pPr algn="ctr"/>
                      <a:r>
                        <a:rPr lang="en-US">
                          <a:solidFill>
                            <a:schemeClr val="bg1"/>
                          </a:solidFill>
                        </a:rPr>
                        <a:t>Test Data</a:t>
                      </a:r>
                    </a:p>
                  </a:txBody>
                  <a:tcPr/>
                </a:tc>
                <a:tc>
                  <a:txBody>
                    <a:bodyPr/>
                    <a:lstStyle/>
                    <a:p>
                      <a:pPr algn="ctr"/>
                      <a:r>
                        <a:rPr lang="en-US">
                          <a:solidFill>
                            <a:schemeClr val="bg1"/>
                          </a:solidFill>
                        </a:rPr>
                        <a:t>Expected Result</a:t>
                      </a:r>
                    </a:p>
                  </a:txBody>
                  <a:tcPr/>
                </a:tc>
                <a:tc>
                  <a:txBody>
                    <a:bodyPr/>
                    <a:lstStyle/>
                    <a:p>
                      <a:pPr algn="ctr"/>
                      <a:r>
                        <a:rPr lang="en-US">
                          <a:solidFill>
                            <a:schemeClr val="bg1"/>
                          </a:solidFill>
                        </a:rPr>
                        <a:t>Actual Result</a:t>
                      </a:r>
                    </a:p>
                  </a:txBody>
                  <a:tcPr/>
                </a:tc>
                <a:tc>
                  <a:txBody>
                    <a:bodyPr/>
                    <a:lstStyle/>
                    <a:p>
                      <a:pPr algn="ctr"/>
                      <a:r>
                        <a:rPr lang="en-US">
                          <a:solidFill>
                            <a:schemeClr val="bg1"/>
                          </a:solidFill>
                        </a:rPr>
                        <a:t>Pass/Fail</a:t>
                      </a:r>
                    </a:p>
                  </a:txBody>
                  <a:tcPr/>
                </a:tc>
                <a:extLst>
                  <a:ext uri="{0D108BD9-81ED-4DB2-BD59-A6C34878D82A}">
                    <a16:rowId xmlns:a16="http://schemas.microsoft.com/office/drawing/2014/main" val="2047334668"/>
                  </a:ext>
                </a:extLst>
              </a:tr>
              <a:tr h="370840">
                <a:tc>
                  <a:txBody>
                    <a:bodyPr/>
                    <a:lstStyle/>
                    <a:p>
                      <a:pPr algn="ctr"/>
                      <a:r>
                        <a:rPr lang="en-US" sz="1100" b="1">
                          <a:solidFill>
                            <a:schemeClr val="bg1"/>
                          </a:solidFill>
                        </a:rPr>
                        <a:t>HID-59</a:t>
                      </a:r>
                    </a:p>
                  </a:txBody>
                  <a:tcPr anchor="ctr"/>
                </a:tc>
                <a:tc>
                  <a:txBody>
                    <a:bodyPr/>
                    <a:lstStyle/>
                    <a:p>
                      <a:pPr algn="ctr"/>
                      <a:r>
                        <a:rPr lang="en-US" sz="1100">
                          <a:solidFill>
                            <a:schemeClr val="bg1"/>
                          </a:solidFill>
                        </a:rPr>
                        <a:t>Advance Prediction Page</a:t>
                      </a:r>
                      <a:endParaRPr lang="en-US" sz="1100" b="0">
                        <a:solidFill>
                          <a:schemeClr val="bg1"/>
                        </a:solidFill>
                        <a:latin typeface="+mn-lt"/>
                      </a:endParaRPr>
                    </a:p>
                  </a:txBody>
                  <a:tcPr anchor="ctr"/>
                </a:tc>
                <a:tc>
                  <a:txBody>
                    <a:bodyPr/>
                    <a:lstStyle/>
                    <a:p>
                      <a:pPr algn="ctr" fontAlgn="b"/>
                      <a:r>
                        <a:rPr lang="en-US" sz="1100" u="none" strike="noStrike">
                          <a:solidFill>
                            <a:schemeClr val="bg1"/>
                          </a:solidFill>
                          <a:effectLst/>
                        </a:rPr>
                        <a:t>Directed to Advance Prediction </a:t>
                      </a:r>
                      <a:endParaRPr lang="en-US" sz="1100" b="0" i="0" u="none" strike="noStrike">
                        <a:solidFill>
                          <a:schemeClr val="bg1"/>
                        </a:solidFill>
                        <a:effectLst/>
                        <a:latin typeface="+mn-lt"/>
                      </a:endParaRPr>
                    </a:p>
                  </a:txBody>
                  <a:tcPr marL="9525" marR="9525" marT="9525" marB="0" anchor="ctr"/>
                </a:tc>
                <a:tc>
                  <a:txBody>
                    <a:bodyPr/>
                    <a:lstStyle/>
                    <a:p>
                      <a:pPr algn="ctr" fontAlgn="b"/>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Patient will be directed to Advance Prediction Page after submitting photo</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After submitting a photo for analysis, the Advance Prediction Page will appear</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Pass</a:t>
                      </a:r>
                      <a:endParaRPr lang="en-US" sz="1100" b="0" i="0" u="none" strike="noStrike">
                        <a:solidFill>
                          <a:schemeClr val="bg1"/>
                        </a:solidFill>
                        <a:effectLst/>
                        <a:latin typeface="+mn-lt"/>
                      </a:endParaRPr>
                    </a:p>
                  </a:txBody>
                  <a:tcPr marL="9525" marR="9525" marT="9525" marB="0" anchor="ctr"/>
                </a:tc>
                <a:extLst>
                  <a:ext uri="{0D108BD9-81ED-4DB2-BD59-A6C34878D82A}">
                    <a16:rowId xmlns:a16="http://schemas.microsoft.com/office/drawing/2014/main" val="2869908944"/>
                  </a:ext>
                </a:extLst>
              </a:tr>
              <a:tr h="370840">
                <a:tc>
                  <a:txBody>
                    <a:bodyPr/>
                    <a:lstStyle/>
                    <a:p>
                      <a:pPr algn="ctr"/>
                      <a:r>
                        <a:rPr lang="en-US" sz="1100" b="1">
                          <a:solidFill>
                            <a:schemeClr val="bg1"/>
                          </a:solidFill>
                        </a:rPr>
                        <a:t>HID-59</a:t>
                      </a:r>
                      <a:endParaRPr lang="en-US" sz="1100" b="1">
                        <a:solidFill>
                          <a:schemeClr val="bg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bg1"/>
                          </a:solidFill>
                        </a:rPr>
                        <a:t>Advance Prediction Page</a:t>
                      </a:r>
                    </a:p>
                    <a:p>
                      <a:pPr algn="ctr"/>
                      <a:endParaRPr lang="en-US" sz="1100" b="0">
                        <a:solidFill>
                          <a:schemeClr val="bg1"/>
                        </a:solidFill>
                        <a:latin typeface="+mn-lt"/>
                      </a:endParaRPr>
                    </a:p>
                  </a:txBody>
                  <a:tcPr anchor="ctr"/>
                </a:tc>
                <a:tc>
                  <a:txBody>
                    <a:bodyPr/>
                    <a:lstStyle/>
                    <a:p>
                      <a:pPr algn="ctr" fontAlgn="b"/>
                      <a:r>
                        <a:rPr lang="en-US" sz="1100" u="none" strike="noStrike">
                          <a:solidFill>
                            <a:schemeClr val="bg1"/>
                          </a:solidFill>
                          <a:effectLst/>
                        </a:rPr>
                        <a:t>Chickenpox</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chickenpox image file</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Patient will be asked questions about chickenpox</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After submitting a chickenpox photo, the questions on the Advance Prediction are based upon this illness.</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Pass</a:t>
                      </a:r>
                      <a:endParaRPr lang="en-US" sz="1100" b="0" i="0" u="none" strike="noStrike">
                        <a:solidFill>
                          <a:schemeClr val="bg1"/>
                        </a:solidFill>
                        <a:effectLst/>
                        <a:latin typeface="+mn-lt"/>
                      </a:endParaRPr>
                    </a:p>
                  </a:txBody>
                  <a:tcPr marL="9525" marR="9525" marT="9525" marB="0" anchor="ctr"/>
                </a:tc>
                <a:extLst>
                  <a:ext uri="{0D108BD9-81ED-4DB2-BD59-A6C34878D82A}">
                    <a16:rowId xmlns:a16="http://schemas.microsoft.com/office/drawing/2014/main" val="3148090874"/>
                  </a:ext>
                </a:extLst>
              </a:tr>
              <a:tr h="370840">
                <a:tc>
                  <a:txBody>
                    <a:bodyPr/>
                    <a:lstStyle/>
                    <a:p>
                      <a:pPr algn="ctr"/>
                      <a:r>
                        <a:rPr lang="en-US" sz="1100" b="1">
                          <a:solidFill>
                            <a:schemeClr val="bg1"/>
                          </a:solidFill>
                        </a:rPr>
                        <a:t>HID-59</a:t>
                      </a:r>
                      <a:endParaRPr lang="en-US" sz="1100" b="1">
                        <a:solidFill>
                          <a:schemeClr val="bg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bg1"/>
                          </a:solidFill>
                        </a:rPr>
                        <a:t>Advance Prediction Page</a:t>
                      </a:r>
                    </a:p>
                    <a:p>
                      <a:pPr algn="ctr"/>
                      <a:endParaRPr lang="en-US" sz="1100" b="0">
                        <a:solidFill>
                          <a:schemeClr val="bg1"/>
                        </a:solidFill>
                        <a:latin typeface="+mn-lt"/>
                      </a:endParaRPr>
                    </a:p>
                  </a:txBody>
                  <a:tcPr anchor="ctr"/>
                </a:tc>
                <a:tc>
                  <a:txBody>
                    <a:bodyPr/>
                    <a:lstStyle/>
                    <a:p>
                      <a:pPr algn="ctr" fontAlgn="b"/>
                      <a:r>
                        <a:rPr lang="en-US" sz="1100" u="none" strike="noStrike">
                          <a:solidFill>
                            <a:schemeClr val="bg1"/>
                          </a:solidFill>
                          <a:effectLst/>
                        </a:rPr>
                        <a:t>Pink Eye</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pink eye image file</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Patient will be asked questions about pink eye</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After submitting a pink eye photo, the questions on the Advance Prediction are based upon this illness.</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Pass</a:t>
                      </a:r>
                      <a:endParaRPr lang="en-US" sz="1100" b="0" i="0" u="none" strike="noStrike">
                        <a:solidFill>
                          <a:schemeClr val="bg1"/>
                        </a:solidFill>
                        <a:effectLst/>
                        <a:latin typeface="+mn-lt"/>
                      </a:endParaRPr>
                    </a:p>
                  </a:txBody>
                  <a:tcPr marL="9525" marR="9525" marT="9525" marB="0" anchor="ctr"/>
                </a:tc>
                <a:extLst>
                  <a:ext uri="{0D108BD9-81ED-4DB2-BD59-A6C34878D82A}">
                    <a16:rowId xmlns:a16="http://schemas.microsoft.com/office/drawing/2014/main" val="101464187"/>
                  </a:ext>
                </a:extLst>
              </a:tr>
              <a:tr h="370840">
                <a:tc>
                  <a:txBody>
                    <a:bodyPr/>
                    <a:lstStyle/>
                    <a:p>
                      <a:pPr algn="ctr"/>
                      <a:r>
                        <a:rPr lang="en-US" sz="1100" b="1">
                          <a:solidFill>
                            <a:schemeClr val="bg1"/>
                          </a:solidFill>
                        </a:rPr>
                        <a:t>HID-59</a:t>
                      </a:r>
                      <a:endParaRPr lang="en-US" sz="1100" b="1">
                        <a:solidFill>
                          <a:schemeClr val="bg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bg1"/>
                          </a:solidFill>
                        </a:rPr>
                        <a:t>Advance Prediction Page</a:t>
                      </a:r>
                    </a:p>
                    <a:p>
                      <a:pPr algn="ctr"/>
                      <a:endParaRPr lang="en-US" sz="1100" b="0">
                        <a:solidFill>
                          <a:schemeClr val="bg1"/>
                        </a:solidFill>
                        <a:latin typeface="+mn-lt"/>
                      </a:endParaRPr>
                    </a:p>
                  </a:txBody>
                  <a:tcPr anchor="ctr"/>
                </a:tc>
                <a:tc>
                  <a:txBody>
                    <a:bodyPr/>
                    <a:lstStyle/>
                    <a:p>
                      <a:pPr algn="ctr" fontAlgn="b"/>
                      <a:r>
                        <a:rPr lang="en-US" sz="1100" u="none" strike="noStrike">
                          <a:solidFill>
                            <a:schemeClr val="bg1"/>
                          </a:solidFill>
                          <a:effectLst/>
                        </a:rPr>
                        <a:t>Complete All Answers</a:t>
                      </a:r>
                      <a:endParaRPr lang="en-US" sz="1100" b="0" i="0" u="none" strike="noStrike">
                        <a:solidFill>
                          <a:schemeClr val="bg1"/>
                        </a:solidFill>
                        <a:effectLst/>
                        <a:latin typeface="+mn-lt"/>
                      </a:endParaRPr>
                    </a:p>
                  </a:txBody>
                  <a:tcPr marL="9525" marR="9525" marT="9525" marB="0" anchor="ctr"/>
                </a:tc>
                <a:tc>
                  <a:txBody>
                    <a:bodyPr/>
                    <a:lstStyle/>
                    <a:p>
                      <a:pPr algn="ctr" fontAlgn="b"/>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Patient will have to complete all answers</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When choosing to answer the advanced questions must answer all of them to submit and move on to the results. If you don't answer one question an alert will pop up to answer that question</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Pass</a:t>
                      </a:r>
                      <a:endParaRPr lang="en-US" sz="1100" b="0" i="0" u="none" strike="noStrike">
                        <a:solidFill>
                          <a:schemeClr val="bg1"/>
                        </a:solidFill>
                        <a:effectLst/>
                        <a:latin typeface="+mn-lt"/>
                      </a:endParaRPr>
                    </a:p>
                  </a:txBody>
                  <a:tcPr marL="9525" marR="9525" marT="9525" marB="0" anchor="ctr"/>
                </a:tc>
                <a:extLst>
                  <a:ext uri="{0D108BD9-81ED-4DB2-BD59-A6C34878D82A}">
                    <a16:rowId xmlns:a16="http://schemas.microsoft.com/office/drawing/2014/main" val="2996383987"/>
                  </a:ext>
                </a:extLst>
              </a:tr>
              <a:tr h="370840">
                <a:tc>
                  <a:txBody>
                    <a:bodyPr/>
                    <a:lstStyle/>
                    <a:p>
                      <a:pPr algn="ctr"/>
                      <a:r>
                        <a:rPr lang="en-US" sz="1100" b="1">
                          <a:solidFill>
                            <a:schemeClr val="bg1"/>
                          </a:solidFill>
                        </a:rPr>
                        <a:t>HID-59</a:t>
                      </a:r>
                      <a:endParaRPr lang="en-US" sz="1100" b="1">
                        <a:solidFill>
                          <a:schemeClr val="bg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bg1"/>
                          </a:solidFill>
                        </a:rPr>
                        <a:t>Advance Prediction Page</a:t>
                      </a:r>
                    </a:p>
                    <a:p>
                      <a:pPr algn="ctr"/>
                      <a:endParaRPr lang="en-US" sz="1100" b="0">
                        <a:solidFill>
                          <a:schemeClr val="bg1"/>
                        </a:solidFill>
                        <a:latin typeface="+mn-lt"/>
                      </a:endParaRPr>
                    </a:p>
                  </a:txBody>
                  <a:tcPr anchor="ctr"/>
                </a:tc>
                <a:tc>
                  <a:txBody>
                    <a:bodyPr/>
                    <a:lstStyle/>
                    <a:p>
                      <a:pPr algn="ctr" fontAlgn="b"/>
                      <a:r>
                        <a:rPr lang="en-US" sz="1100" u="none" strike="noStrike">
                          <a:solidFill>
                            <a:schemeClr val="bg1"/>
                          </a:solidFill>
                          <a:effectLst/>
                        </a:rPr>
                        <a:t>Submit Answers</a:t>
                      </a:r>
                      <a:endParaRPr lang="en-US" sz="1100" b="0" i="0" u="none" strike="noStrike">
                        <a:solidFill>
                          <a:schemeClr val="bg1"/>
                        </a:solidFill>
                        <a:effectLst/>
                        <a:latin typeface="+mn-lt"/>
                      </a:endParaRPr>
                    </a:p>
                  </a:txBody>
                  <a:tcPr marL="9525" marR="9525" marT="9525" marB="0" anchor="ctr"/>
                </a:tc>
                <a:tc>
                  <a:txBody>
                    <a:bodyPr/>
                    <a:lstStyle/>
                    <a:p>
                      <a:pPr algn="ctr" fontAlgn="b"/>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Patient can submit answers to Advanced Questions </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Once completing all questions, you can submit the answers to help further diagnosis your illness.</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Pass</a:t>
                      </a:r>
                      <a:endParaRPr lang="en-US" sz="1100" b="0" i="0" u="none" strike="noStrike">
                        <a:solidFill>
                          <a:schemeClr val="bg1"/>
                        </a:solidFill>
                        <a:effectLst/>
                        <a:latin typeface="+mn-lt"/>
                      </a:endParaRPr>
                    </a:p>
                  </a:txBody>
                  <a:tcPr marL="9525" marR="9525" marT="9525" marB="0" anchor="ctr"/>
                </a:tc>
                <a:extLst>
                  <a:ext uri="{0D108BD9-81ED-4DB2-BD59-A6C34878D82A}">
                    <a16:rowId xmlns:a16="http://schemas.microsoft.com/office/drawing/2014/main" val="4263511874"/>
                  </a:ext>
                </a:extLst>
              </a:tr>
              <a:tr h="370840">
                <a:tc>
                  <a:txBody>
                    <a:bodyPr/>
                    <a:lstStyle/>
                    <a:p>
                      <a:pPr algn="ctr"/>
                      <a:r>
                        <a:rPr lang="en-US" sz="1100" b="1">
                          <a:solidFill>
                            <a:schemeClr val="bg1"/>
                          </a:solidFill>
                        </a:rPr>
                        <a:t>HID-59</a:t>
                      </a:r>
                      <a:endParaRPr lang="en-US" sz="1100" b="1">
                        <a:solidFill>
                          <a:schemeClr val="bg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bg1"/>
                          </a:solidFill>
                        </a:rPr>
                        <a:t>Advance Prediction Page</a:t>
                      </a:r>
                    </a:p>
                    <a:p>
                      <a:pPr algn="ctr"/>
                      <a:endParaRPr lang="en-US" sz="1100" b="0">
                        <a:solidFill>
                          <a:schemeClr val="bg1"/>
                        </a:solidFill>
                        <a:latin typeface="+mn-lt"/>
                      </a:endParaRPr>
                    </a:p>
                  </a:txBody>
                  <a:tcPr anchor="ctr"/>
                </a:tc>
                <a:tc>
                  <a:txBody>
                    <a:bodyPr/>
                    <a:lstStyle/>
                    <a:p>
                      <a:pPr algn="ctr" fontAlgn="b"/>
                      <a:r>
                        <a:rPr lang="en-US" sz="1100" u="none" strike="noStrike">
                          <a:solidFill>
                            <a:schemeClr val="bg1"/>
                          </a:solidFill>
                          <a:effectLst/>
                        </a:rPr>
                        <a:t>Skip to Results</a:t>
                      </a:r>
                      <a:endParaRPr lang="en-US" sz="1100" b="0" i="0" u="none" strike="noStrike">
                        <a:solidFill>
                          <a:schemeClr val="bg1"/>
                        </a:solidFill>
                        <a:effectLst/>
                        <a:latin typeface="+mn-lt"/>
                      </a:endParaRPr>
                    </a:p>
                  </a:txBody>
                  <a:tcPr marL="9525" marR="9525" marT="9525" marB="0" anchor="ctr"/>
                </a:tc>
                <a:tc>
                  <a:txBody>
                    <a:bodyPr/>
                    <a:lstStyle/>
                    <a:p>
                      <a:pPr algn="ctr" fontAlgn="b"/>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Patient can skip Advance Questions and go to Results Page</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If someone doesn't want to answer the Advanced Page questions, then clicking the skip to results button will send them to the results page</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Pass</a:t>
                      </a:r>
                      <a:endParaRPr lang="en-US" sz="1100" b="0" i="0" u="none" strike="noStrike">
                        <a:solidFill>
                          <a:schemeClr val="bg1"/>
                        </a:solidFill>
                        <a:effectLst/>
                        <a:latin typeface="+mn-lt"/>
                      </a:endParaRPr>
                    </a:p>
                  </a:txBody>
                  <a:tcPr marL="9525" marR="9525" marT="9525" marB="0" anchor="ctr"/>
                </a:tc>
                <a:extLst>
                  <a:ext uri="{0D108BD9-81ED-4DB2-BD59-A6C34878D82A}">
                    <a16:rowId xmlns:a16="http://schemas.microsoft.com/office/drawing/2014/main" val="526055153"/>
                  </a:ext>
                </a:extLst>
              </a:tr>
            </a:tbl>
          </a:graphicData>
        </a:graphic>
      </p:graphicFrame>
      <p:sp>
        <p:nvSpPr>
          <p:cNvPr id="10" name="TextBox 9">
            <a:extLst>
              <a:ext uri="{FF2B5EF4-FFF2-40B4-BE49-F238E27FC236}">
                <a16:creationId xmlns:a16="http://schemas.microsoft.com/office/drawing/2014/main" id="{55FE92CB-01C4-43A4-9F66-604921DB8B59}"/>
              </a:ext>
            </a:extLst>
          </p:cNvPr>
          <p:cNvSpPr txBox="1"/>
          <p:nvPr/>
        </p:nvSpPr>
        <p:spPr>
          <a:xfrm>
            <a:off x="1049153" y="1062455"/>
            <a:ext cx="3811604" cy="369332"/>
          </a:xfrm>
          <a:prstGeom prst="rect">
            <a:avLst/>
          </a:prstGeom>
          <a:noFill/>
        </p:spPr>
        <p:txBody>
          <a:bodyPr wrap="square" rtlCol="0">
            <a:spAutoFit/>
          </a:bodyPr>
          <a:lstStyle/>
          <a:p>
            <a:r>
              <a:rPr lang="en-US" b="1">
                <a:solidFill>
                  <a:schemeClr val="accent2"/>
                </a:solidFill>
                <a:latin typeface="+mj-lt"/>
              </a:rPr>
              <a:t>Advance Prediction Page</a:t>
            </a:r>
          </a:p>
        </p:txBody>
      </p:sp>
      <p:sp>
        <p:nvSpPr>
          <p:cNvPr id="11" name="Rectangle 10">
            <a:extLst>
              <a:ext uri="{FF2B5EF4-FFF2-40B4-BE49-F238E27FC236}">
                <a16:creationId xmlns:a16="http://schemas.microsoft.com/office/drawing/2014/main" id="{5F149F59-60B6-41F0-BB7F-317C4086BB4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endPar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endParaRPr>
          </a:p>
        </p:txBody>
      </p:sp>
    </p:spTree>
    <p:extLst>
      <p:ext uri="{BB962C8B-B14F-4D97-AF65-F5344CB8AC3E}">
        <p14:creationId xmlns:p14="http://schemas.microsoft.com/office/powerpoint/2010/main" val="145565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856A-D080-456D-8568-5A885201E9F5}"/>
              </a:ext>
            </a:extLst>
          </p:cNvPr>
          <p:cNvSpPr>
            <a:spLocks noGrp="1"/>
          </p:cNvSpPr>
          <p:nvPr>
            <p:ph type="title"/>
          </p:nvPr>
        </p:nvSpPr>
        <p:spPr/>
        <p:txBody>
          <a:bodyPr/>
          <a:lstStyle/>
          <a:p>
            <a:r>
              <a:rPr lang="en-US"/>
              <a:t>Sprint 7 Test Cases</a:t>
            </a:r>
          </a:p>
        </p:txBody>
      </p:sp>
      <p:sp>
        <p:nvSpPr>
          <p:cNvPr id="3" name="Slide Number Placeholder 2">
            <a:extLst>
              <a:ext uri="{FF2B5EF4-FFF2-40B4-BE49-F238E27FC236}">
                <a16:creationId xmlns:a16="http://schemas.microsoft.com/office/drawing/2014/main" id="{2228E679-5D5B-4763-A993-AE4F980560D8}"/>
              </a:ext>
            </a:extLst>
          </p:cNvPr>
          <p:cNvSpPr>
            <a:spLocks noGrp="1"/>
          </p:cNvSpPr>
          <p:nvPr>
            <p:ph type="sldNum" sz="quarter" idx="12"/>
          </p:nvPr>
        </p:nvSpPr>
        <p:spPr/>
        <p:txBody>
          <a:bodyPr/>
          <a:lstStyle/>
          <a:p>
            <a:fld id="{C263D6C4-4840-40CC-AC84-17E24B3B7BDE}" type="slidenum">
              <a:rPr lang="en-US" noProof="0" smtClean="0"/>
              <a:pPr/>
              <a:t>11</a:t>
            </a:fld>
            <a:endParaRPr lang="en-US" noProof="0"/>
          </a:p>
        </p:txBody>
      </p:sp>
      <p:graphicFrame>
        <p:nvGraphicFramePr>
          <p:cNvPr id="6" name="Table 6">
            <a:extLst>
              <a:ext uri="{FF2B5EF4-FFF2-40B4-BE49-F238E27FC236}">
                <a16:creationId xmlns:a16="http://schemas.microsoft.com/office/drawing/2014/main" id="{6BB36AB7-8C15-40CE-9633-50948D088F4B}"/>
              </a:ext>
            </a:extLst>
          </p:cNvPr>
          <p:cNvGraphicFramePr>
            <a:graphicFrameLocks noGrp="1"/>
          </p:cNvGraphicFramePr>
          <p:nvPr>
            <p:ph idx="1"/>
            <p:extLst>
              <p:ext uri="{D42A27DB-BD31-4B8C-83A1-F6EECF244321}">
                <p14:modId xmlns:p14="http://schemas.microsoft.com/office/powerpoint/2010/main" val="2862236308"/>
              </p:ext>
            </p:extLst>
          </p:nvPr>
        </p:nvGraphicFramePr>
        <p:xfrm>
          <a:off x="442913" y="1825625"/>
          <a:ext cx="11215687" cy="2630170"/>
        </p:xfrm>
        <a:graphic>
          <a:graphicData uri="http://schemas.openxmlformats.org/drawingml/2006/table">
            <a:tbl>
              <a:tblPr firstRow="1" bandRow="1">
                <a:tableStyleId>{ED083AE6-46FA-4A59-8FB0-9F97EB10719F}</a:tableStyleId>
              </a:tblPr>
              <a:tblGrid>
                <a:gridCol w="827622">
                  <a:extLst>
                    <a:ext uri="{9D8B030D-6E8A-4147-A177-3AD203B41FA5}">
                      <a16:colId xmlns:a16="http://schemas.microsoft.com/office/drawing/2014/main" val="1268048378"/>
                    </a:ext>
                  </a:extLst>
                </a:gridCol>
                <a:gridCol w="1530417">
                  <a:extLst>
                    <a:ext uri="{9D8B030D-6E8A-4147-A177-3AD203B41FA5}">
                      <a16:colId xmlns:a16="http://schemas.microsoft.com/office/drawing/2014/main" val="1279291864"/>
                    </a:ext>
                  </a:extLst>
                </a:gridCol>
                <a:gridCol w="1270534">
                  <a:extLst>
                    <a:ext uri="{9D8B030D-6E8A-4147-A177-3AD203B41FA5}">
                      <a16:colId xmlns:a16="http://schemas.microsoft.com/office/drawing/2014/main" val="2221001963"/>
                    </a:ext>
                  </a:extLst>
                </a:gridCol>
                <a:gridCol w="1251285">
                  <a:extLst>
                    <a:ext uri="{9D8B030D-6E8A-4147-A177-3AD203B41FA5}">
                      <a16:colId xmlns:a16="http://schemas.microsoft.com/office/drawing/2014/main" val="2252365028"/>
                    </a:ext>
                  </a:extLst>
                </a:gridCol>
                <a:gridCol w="2483317">
                  <a:extLst>
                    <a:ext uri="{9D8B030D-6E8A-4147-A177-3AD203B41FA5}">
                      <a16:colId xmlns:a16="http://schemas.microsoft.com/office/drawing/2014/main" val="3304609583"/>
                    </a:ext>
                  </a:extLst>
                </a:gridCol>
                <a:gridCol w="3041584">
                  <a:extLst>
                    <a:ext uri="{9D8B030D-6E8A-4147-A177-3AD203B41FA5}">
                      <a16:colId xmlns:a16="http://schemas.microsoft.com/office/drawing/2014/main" val="2585119151"/>
                    </a:ext>
                  </a:extLst>
                </a:gridCol>
                <a:gridCol w="810928">
                  <a:extLst>
                    <a:ext uri="{9D8B030D-6E8A-4147-A177-3AD203B41FA5}">
                      <a16:colId xmlns:a16="http://schemas.microsoft.com/office/drawing/2014/main" val="2770130945"/>
                    </a:ext>
                  </a:extLst>
                </a:gridCol>
              </a:tblGrid>
              <a:tr h="370840">
                <a:tc>
                  <a:txBody>
                    <a:bodyPr/>
                    <a:lstStyle/>
                    <a:p>
                      <a:pPr algn="ctr"/>
                      <a:r>
                        <a:rPr lang="en-US">
                          <a:solidFill>
                            <a:schemeClr val="bg1"/>
                          </a:solidFill>
                        </a:rPr>
                        <a:t>ID</a:t>
                      </a:r>
                    </a:p>
                  </a:txBody>
                  <a:tcPr/>
                </a:tc>
                <a:tc>
                  <a:txBody>
                    <a:bodyPr/>
                    <a:lstStyle/>
                    <a:p>
                      <a:pPr algn="ctr"/>
                      <a:r>
                        <a:rPr lang="en-US">
                          <a:solidFill>
                            <a:schemeClr val="bg1"/>
                          </a:solidFill>
                        </a:rPr>
                        <a:t>Test Case For</a:t>
                      </a:r>
                    </a:p>
                  </a:txBody>
                  <a:tcPr/>
                </a:tc>
                <a:tc>
                  <a:txBody>
                    <a:bodyPr/>
                    <a:lstStyle/>
                    <a:p>
                      <a:pPr algn="ctr"/>
                      <a:r>
                        <a:rPr lang="en-US">
                          <a:solidFill>
                            <a:schemeClr val="bg1"/>
                          </a:solidFill>
                        </a:rPr>
                        <a:t>Test Case</a:t>
                      </a:r>
                    </a:p>
                  </a:txBody>
                  <a:tcPr/>
                </a:tc>
                <a:tc>
                  <a:txBody>
                    <a:bodyPr/>
                    <a:lstStyle/>
                    <a:p>
                      <a:pPr algn="ctr"/>
                      <a:r>
                        <a:rPr lang="en-US">
                          <a:solidFill>
                            <a:schemeClr val="bg1"/>
                          </a:solidFill>
                        </a:rPr>
                        <a:t>Test Data</a:t>
                      </a:r>
                    </a:p>
                  </a:txBody>
                  <a:tcPr/>
                </a:tc>
                <a:tc>
                  <a:txBody>
                    <a:bodyPr/>
                    <a:lstStyle/>
                    <a:p>
                      <a:pPr algn="ctr"/>
                      <a:r>
                        <a:rPr lang="en-US">
                          <a:solidFill>
                            <a:schemeClr val="bg1"/>
                          </a:solidFill>
                        </a:rPr>
                        <a:t>Expected Result</a:t>
                      </a:r>
                    </a:p>
                  </a:txBody>
                  <a:tcPr/>
                </a:tc>
                <a:tc>
                  <a:txBody>
                    <a:bodyPr/>
                    <a:lstStyle/>
                    <a:p>
                      <a:pPr algn="ctr"/>
                      <a:r>
                        <a:rPr lang="en-US">
                          <a:solidFill>
                            <a:schemeClr val="bg1"/>
                          </a:solidFill>
                        </a:rPr>
                        <a:t>Actual Result</a:t>
                      </a:r>
                    </a:p>
                  </a:txBody>
                  <a:tcPr/>
                </a:tc>
                <a:tc>
                  <a:txBody>
                    <a:bodyPr/>
                    <a:lstStyle/>
                    <a:p>
                      <a:pPr algn="ctr"/>
                      <a:r>
                        <a:rPr lang="en-US">
                          <a:solidFill>
                            <a:schemeClr val="bg1"/>
                          </a:solidFill>
                        </a:rPr>
                        <a:t>Pass/Fail</a:t>
                      </a:r>
                    </a:p>
                  </a:txBody>
                  <a:tcPr/>
                </a:tc>
                <a:extLst>
                  <a:ext uri="{0D108BD9-81ED-4DB2-BD59-A6C34878D82A}">
                    <a16:rowId xmlns:a16="http://schemas.microsoft.com/office/drawing/2014/main" val="2748462679"/>
                  </a:ext>
                </a:extLst>
              </a:tr>
              <a:tr h="370840">
                <a:tc>
                  <a:txBody>
                    <a:bodyPr/>
                    <a:lstStyle/>
                    <a:p>
                      <a:pPr algn="ctr"/>
                      <a:r>
                        <a:rPr lang="en-US" sz="1100" b="1">
                          <a:solidFill>
                            <a:schemeClr val="bg1"/>
                          </a:solidFill>
                        </a:rPr>
                        <a:t>HID-93</a:t>
                      </a:r>
                    </a:p>
                  </a:txBody>
                  <a:tcPr anchor="ctr"/>
                </a:tc>
                <a:tc>
                  <a:txBody>
                    <a:bodyPr/>
                    <a:lstStyle/>
                    <a:p>
                      <a:pPr algn="ctr"/>
                      <a:r>
                        <a:rPr lang="en-US" sz="1100">
                          <a:solidFill>
                            <a:schemeClr val="bg1"/>
                          </a:solidFill>
                        </a:rPr>
                        <a:t>About Us</a:t>
                      </a:r>
                    </a:p>
                  </a:txBody>
                  <a:tcPr anchor="ctr"/>
                </a:tc>
                <a:tc>
                  <a:txBody>
                    <a:bodyPr/>
                    <a:lstStyle/>
                    <a:p>
                      <a:pPr algn="ctr" fontAlgn="b"/>
                      <a:r>
                        <a:rPr lang="en-US" sz="1100" u="none" strike="noStrike">
                          <a:solidFill>
                            <a:schemeClr val="bg1"/>
                          </a:solidFill>
                          <a:effectLst/>
                        </a:rPr>
                        <a:t>About Us</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N/A</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Patient can locate About Us page</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In the NavBar you will find About Us, once selected you will be redirected to this page</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Pass</a:t>
                      </a:r>
                      <a:endParaRPr lang="en-US" sz="1100" b="0" i="0" u="none" strike="noStrike">
                        <a:solidFill>
                          <a:schemeClr val="bg1"/>
                        </a:solidFill>
                        <a:effectLst/>
                        <a:latin typeface="+mn-lt"/>
                      </a:endParaRPr>
                    </a:p>
                  </a:txBody>
                  <a:tcPr marL="9525" marR="9525" marT="9525" marB="0" anchor="ctr"/>
                </a:tc>
                <a:extLst>
                  <a:ext uri="{0D108BD9-81ED-4DB2-BD59-A6C34878D82A}">
                    <a16:rowId xmlns:a16="http://schemas.microsoft.com/office/drawing/2014/main" val="37730134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chemeClr val="bg1"/>
                          </a:solidFill>
                        </a:rPr>
                        <a:t>HID-93</a:t>
                      </a:r>
                    </a:p>
                    <a:p>
                      <a:pPr algn="ctr"/>
                      <a:endParaRPr lang="en-US" sz="1100" b="1">
                        <a:solidFill>
                          <a:schemeClr val="bg1"/>
                        </a:solidFill>
                      </a:endParaRPr>
                    </a:p>
                  </a:txBody>
                  <a:tcPr anchor="ctr"/>
                </a:tc>
                <a:tc>
                  <a:txBody>
                    <a:bodyPr/>
                    <a:lstStyle/>
                    <a:p>
                      <a:pPr algn="ctr"/>
                      <a:r>
                        <a:rPr lang="en-US" sz="1100">
                          <a:solidFill>
                            <a:schemeClr val="bg1"/>
                          </a:solidFill>
                        </a:rPr>
                        <a:t>What is SymCheck</a:t>
                      </a:r>
                    </a:p>
                  </a:txBody>
                  <a:tcPr anchor="ctr"/>
                </a:tc>
                <a:tc>
                  <a:txBody>
                    <a:bodyPr/>
                    <a:lstStyle/>
                    <a:p>
                      <a:pPr algn="ctr" fontAlgn="b"/>
                      <a:r>
                        <a:rPr lang="en-US" sz="1100" u="none" strike="noStrike">
                          <a:solidFill>
                            <a:schemeClr val="bg1"/>
                          </a:solidFill>
                          <a:effectLst/>
                        </a:rPr>
                        <a:t>What is SYMCheck</a:t>
                      </a:r>
                      <a:endParaRPr lang="en-US" sz="1100" b="0" i="0" u="none" strike="noStrike">
                        <a:solidFill>
                          <a:schemeClr val="bg1"/>
                        </a:solidFill>
                        <a:effectLst/>
                        <a:latin typeface="+mn-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u="none" strike="noStrike">
                          <a:solidFill>
                            <a:schemeClr val="bg1"/>
                          </a:solidFill>
                          <a:effectLst/>
                        </a:rPr>
                        <a:t>N/A</a:t>
                      </a:r>
                    </a:p>
                    <a:p>
                      <a:pPr algn="ctr" fontAlgn="b"/>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Patient can see what </a:t>
                      </a:r>
                      <a:r>
                        <a:rPr lang="en-US" sz="1100" u="none" strike="noStrike" err="1">
                          <a:solidFill>
                            <a:schemeClr val="bg1"/>
                          </a:solidFill>
                          <a:effectLst/>
                        </a:rPr>
                        <a:t>SYMCheck</a:t>
                      </a:r>
                      <a:r>
                        <a:rPr lang="en-US" sz="1100" u="none" strike="noStrike">
                          <a:solidFill>
                            <a:schemeClr val="bg1"/>
                          </a:solidFill>
                          <a:effectLst/>
                        </a:rPr>
                        <a:t> Application does</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Underneath the NavBar you will see a short description about what the application does</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Pass</a:t>
                      </a:r>
                      <a:endParaRPr lang="en-US" sz="1100" b="0" i="0" u="none" strike="noStrike">
                        <a:solidFill>
                          <a:schemeClr val="bg1"/>
                        </a:solidFill>
                        <a:effectLst/>
                        <a:latin typeface="+mn-lt"/>
                      </a:endParaRPr>
                    </a:p>
                  </a:txBody>
                  <a:tcPr marL="9525" marR="9525" marT="9525" marB="0" anchor="ctr"/>
                </a:tc>
                <a:extLst>
                  <a:ext uri="{0D108BD9-81ED-4DB2-BD59-A6C34878D82A}">
                    <a16:rowId xmlns:a16="http://schemas.microsoft.com/office/drawing/2014/main" val="382500958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chemeClr val="bg1"/>
                          </a:solidFill>
                        </a:rPr>
                        <a:t>HID-93</a:t>
                      </a:r>
                    </a:p>
                    <a:p>
                      <a:pPr algn="ctr"/>
                      <a:endParaRPr lang="en-US" sz="1100" b="1">
                        <a:solidFill>
                          <a:schemeClr val="bg1"/>
                        </a:solidFill>
                      </a:endParaRPr>
                    </a:p>
                  </a:txBody>
                  <a:tcPr anchor="ctr"/>
                </a:tc>
                <a:tc>
                  <a:txBody>
                    <a:bodyPr/>
                    <a:lstStyle/>
                    <a:p>
                      <a:pPr algn="ctr"/>
                      <a:r>
                        <a:rPr lang="en-US" sz="1100">
                          <a:solidFill>
                            <a:schemeClr val="bg1"/>
                          </a:solidFill>
                        </a:rPr>
                        <a:t>Meet the Team</a:t>
                      </a:r>
                    </a:p>
                  </a:txBody>
                  <a:tcPr anchor="ctr"/>
                </a:tc>
                <a:tc>
                  <a:txBody>
                    <a:bodyPr/>
                    <a:lstStyle/>
                    <a:p>
                      <a:pPr algn="ctr" fontAlgn="b"/>
                      <a:r>
                        <a:rPr lang="en-US" sz="1100" u="none" strike="noStrike">
                          <a:solidFill>
                            <a:schemeClr val="bg1"/>
                          </a:solidFill>
                          <a:effectLst/>
                        </a:rPr>
                        <a:t>Meet the Team</a:t>
                      </a:r>
                      <a:endParaRPr lang="en-US" sz="1100" b="0" i="0" u="none" strike="noStrike">
                        <a:solidFill>
                          <a:schemeClr val="bg1"/>
                        </a:solidFill>
                        <a:effectLst/>
                        <a:latin typeface="+mn-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u="none" strike="noStrike">
                          <a:solidFill>
                            <a:schemeClr val="bg1"/>
                          </a:solidFill>
                          <a:effectLst/>
                        </a:rPr>
                        <a:t>N/A</a:t>
                      </a:r>
                    </a:p>
                    <a:p>
                      <a:pPr algn="ctr" fontAlgn="b"/>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Patient can see all of the team members who created </a:t>
                      </a:r>
                      <a:r>
                        <a:rPr lang="en-US" sz="1100" u="none" strike="noStrike" err="1">
                          <a:solidFill>
                            <a:schemeClr val="bg1"/>
                          </a:solidFill>
                          <a:effectLst/>
                        </a:rPr>
                        <a:t>SYMCheck</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Below the What is </a:t>
                      </a:r>
                      <a:r>
                        <a:rPr lang="en-US" sz="1100" u="none" strike="noStrike" err="1">
                          <a:solidFill>
                            <a:schemeClr val="bg1"/>
                          </a:solidFill>
                          <a:effectLst/>
                        </a:rPr>
                        <a:t>SYMCheck</a:t>
                      </a:r>
                      <a:r>
                        <a:rPr lang="en-US" sz="1100" u="none" strike="noStrike">
                          <a:solidFill>
                            <a:schemeClr val="bg1"/>
                          </a:solidFill>
                          <a:effectLst/>
                        </a:rPr>
                        <a:t> section you will see Meet the Team. With a list of our team members with pictures and the description of our roles.</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Pass</a:t>
                      </a:r>
                      <a:endParaRPr lang="en-US" sz="1100" b="0" i="0" u="none" strike="noStrike">
                        <a:solidFill>
                          <a:schemeClr val="bg1"/>
                        </a:solidFill>
                        <a:effectLst/>
                        <a:latin typeface="+mn-lt"/>
                      </a:endParaRPr>
                    </a:p>
                  </a:txBody>
                  <a:tcPr marL="9525" marR="9525" marT="9525" marB="0" anchor="ctr"/>
                </a:tc>
                <a:extLst>
                  <a:ext uri="{0D108BD9-81ED-4DB2-BD59-A6C34878D82A}">
                    <a16:rowId xmlns:a16="http://schemas.microsoft.com/office/drawing/2014/main" val="36005139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chemeClr val="bg1"/>
                          </a:solidFill>
                        </a:rPr>
                        <a:t>HID-93</a:t>
                      </a:r>
                    </a:p>
                    <a:p>
                      <a:pPr algn="ctr"/>
                      <a:endParaRPr lang="en-US" sz="1100" b="1">
                        <a:solidFill>
                          <a:schemeClr val="bg1"/>
                        </a:solidFill>
                      </a:endParaRPr>
                    </a:p>
                  </a:txBody>
                  <a:tcPr anchor="ctr"/>
                </a:tc>
                <a:tc>
                  <a:txBody>
                    <a:bodyPr/>
                    <a:lstStyle/>
                    <a:p>
                      <a:pPr algn="ctr"/>
                      <a:r>
                        <a:rPr lang="en-US" sz="1100">
                          <a:solidFill>
                            <a:schemeClr val="bg1"/>
                          </a:solidFill>
                        </a:rPr>
                        <a:t>Chatbot</a:t>
                      </a:r>
                    </a:p>
                  </a:txBody>
                  <a:tcPr anchor="ctr"/>
                </a:tc>
                <a:tc>
                  <a:txBody>
                    <a:bodyPr/>
                    <a:lstStyle/>
                    <a:p>
                      <a:pPr algn="ctr" fontAlgn="b"/>
                      <a:r>
                        <a:rPr lang="en-US" sz="1100" u="none" strike="noStrike">
                          <a:solidFill>
                            <a:schemeClr val="bg1"/>
                          </a:solidFill>
                          <a:effectLst/>
                        </a:rPr>
                        <a:t>Chatbot </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How can I get in touch with developers?</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Patient can interact with SymBot and receive a response</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err="1">
                          <a:solidFill>
                            <a:schemeClr val="bg1"/>
                          </a:solidFill>
                          <a:effectLst/>
                        </a:rPr>
                        <a:t>SymBot</a:t>
                      </a:r>
                      <a:r>
                        <a:rPr lang="en-US" sz="1100" u="none" strike="noStrike">
                          <a:solidFill>
                            <a:schemeClr val="bg1"/>
                          </a:solidFill>
                          <a:effectLst/>
                        </a:rPr>
                        <a:t> responds on all patient inputs such as hello, what is chickenpox, how can I speak to creators of </a:t>
                      </a:r>
                      <a:r>
                        <a:rPr lang="en-US" sz="1100" u="none" strike="noStrike" err="1">
                          <a:solidFill>
                            <a:schemeClr val="bg1"/>
                          </a:solidFill>
                          <a:effectLst/>
                        </a:rPr>
                        <a:t>symcheck</a:t>
                      </a:r>
                      <a:r>
                        <a:rPr lang="en-US" sz="1100" u="none" strike="noStrike">
                          <a:solidFill>
                            <a:schemeClr val="bg1"/>
                          </a:solidFill>
                          <a:effectLst/>
                        </a:rPr>
                        <a:t>, etc.</a:t>
                      </a:r>
                      <a:endParaRPr lang="en-US" sz="1100" b="0" i="0" u="none" strike="noStrike">
                        <a:solidFill>
                          <a:schemeClr val="bg1"/>
                        </a:solidFill>
                        <a:effectLst/>
                        <a:latin typeface="+mn-lt"/>
                      </a:endParaRPr>
                    </a:p>
                  </a:txBody>
                  <a:tcPr marL="9525" marR="9525" marT="9525" marB="0" anchor="ctr"/>
                </a:tc>
                <a:tc>
                  <a:txBody>
                    <a:bodyPr/>
                    <a:lstStyle/>
                    <a:p>
                      <a:pPr algn="ctr" fontAlgn="b"/>
                      <a:r>
                        <a:rPr lang="en-US" sz="1100" u="none" strike="noStrike">
                          <a:solidFill>
                            <a:schemeClr val="bg1"/>
                          </a:solidFill>
                          <a:effectLst/>
                        </a:rPr>
                        <a:t>Pass</a:t>
                      </a:r>
                      <a:endParaRPr lang="en-US" sz="1100" b="0" i="0" u="none" strike="noStrike">
                        <a:solidFill>
                          <a:schemeClr val="bg1"/>
                        </a:solidFill>
                        <a:effectLst/>
                        <a:latin typeface="+mn-lt"/>
                      </a:endParaRPr>
                    </a:p>
                  </a:txBody>
                  <a:tcPr marL="9525" marR="9525" marT="9525" marB="0" anchor="ctr"/>
                </a:tc>
                <a:extLst>
                  <a:ext uri="{0D108BD9-81ED-4DB2-BD59-A6C34878D82A}">
                    <a16:rowId xmlns:a16="http://schemas.microsoft.com/office/drawing/2014/main" val="2706067045"/>
                  </a:ext>
                </a:extLst>
              </a:tr>
            </a:tbl>
          </a:graphicData>
        </a:graphic>
      </p:graphicFrame>
      <p:sp>
        <p:nvSpPr>
          <p:cNvPr id="5" name="TextBox 4">
            <a:extLst>
              <a:ext uri="{FF2B5EF4-FFF2-40B4-BE49-F238E27FC236}">
                <a16:creationId xmlns:a16="http://schemas.microsoft.com/office/drawing/2014/main" id="{7536EC06-014E-410C-A86A-DEC64DD10E24}"/>
              </a:ext>
            </a:extLst>
          </p:cNvPr>
          <p:cNvSpPr txBox="1"/>
          <p:nvPr/>
        </p:nvSpPr>
        <p:spPr>
          <a:xfrm>
            <a:off x="1049153" y="1062455"/>
            <a:ext cx="3811604" cy="369332"/>
          </a:xfrm>
          <a:prstGeom prst="rect">
            <a:avLst/>
          </a:prstGeom>
          <a:noFill/>
        </p:spPr>
        <p:txBody>
          <a:bodyPr wrap="square" rtlCol="0">
            <a:spAutoFit/>
          </a:bodyPr>
          <a:lstStyle/>
          <a:p>
            <a:r>
              <a:rPr lang="en-US" b="1">
                <a:solidFill>
                  <a:srgbClr val="1B6872"/>
                </a:solidFill>
                <a:effectLst>
                  <a:outerShdw blurRad="50800" dist="38100" algn="l" rotWithShape="0">
                    <a:prstClr val="black">
                      <a:alpha val="40000"/>
                    </a:prstClr>
                  </a:outerShdw>
                </a:effectLst>
                <a:latin typeface="+mj-lt"/>
              </a:rPr>
              <a:t>About Us Page</a:t>
            </a:r>
          </a:p>
        </p:txBody>
      </p:sp>
      <p:sp>
        <p:nvSpPr>
          <p:cNvPr id="7" name="Rectangle 6">
            <a:extLst>
              <a:ext uri="{FF2B5EF4-FFF2-40B4-BE49-F238E27FC236}">
                <a16:creationId xmlns:a16="http://schemas.microsoft.com/office/drawing/2014/main" id="{BE45CD57-19CF-46C6-A518-25924E3DB891}"/>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endPar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endParaRPr>
          </a:p>
        </p:txBody>
      </p:sp>
    </p:spTree>
    <p:extLst>
      <p:ext uri="{BB962C8B-B14F-4D97-AF65-F5344CB8AC3E}">
        <p14:creationId xmlns:p14="http://schemas.microsoft.com/office/powerpoint/2010/main" val="307414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FF5E-E60E-473D-ADF7-891BB283C296}"/>
              </a:ext>
            </a:extLst>
          </p:cNvPr>
          <p:cNvSpPr>
            <a:spLocks noGrp="1"/>
          </p:cNvSpPr>
          <p:nvPr>
            <p:ph type="title"/>
          </p:nvPr>
        </p:nvSpPr>
        <p:spPr/>
        <p:txBody>
          <a:bodyPr/>
          <a:lstStyle/>
          <a:p>
            <a:r>
              <a:rPr lang="en-US"/>
              <a:t>Sprint 7 Test Cases Continued</a:t>
            </a:r>
          </a:p>
        </p:txBody>
      </p:sp>
      <p:sp>
        <p:nvSpPr>
          <p:cNvPr id="3" name="Slide Number Placeholder 2">
            <a:extLst>
              <a:ext uri="{FF2B5EF4-FFF2-40B4-BE49-F238E27FC236}">
                <a16:creationId xmlns:a16="http://schemas.microsoft.com/office/drawing/2014/main" id="{FE3F9D81-4501-406E-990A-E9FE89553387}"/>
              </a:ext>
            </a:extLst>
          </p:cNvPr>
          <p:cNvSpPr>
            <a:spLocks noGrp="1"/>
          </p:cNvSpPr>
          <p:nvPr>
            <p:ph type="sldNum" sz="quarter" idx="12"/>
          </p:nvPr>
        </p:nvSpPr>
        <p:spPr/>
        <p:txBody>
          <a:bodyPr/>
          <a:lstStyle/>
          <a:p>
            <a:fld id="{C263D6C4-4840-40CC-AC84-17E24B3B7BDE}" type="slidenum">
              <a:rPr lang="en-US" noProof="0" smtClean="0"/>
              <a:pPr/>
              <a:t>12</a:t>
            </a:fld>
            <a:endParaRPr lang="en-US" noProof="0"/>
          </a:p>
        </p:txBody>
      </p:sp>
      <p:graphicFrame>
        <p:nvGraphicFramePr>
          <p:cNvPr id="9" name="Table 9">
            <a:extLst>
              <a:ext uri="{FF2B5EF4-FFF2-40B4-BE49-F238E27FC236}">
                <a16:creationId xmlns:a16="http://schemas.microsoft.com/office/drawing/2014/main" id="{1305E995-B898-49DF-B50D-00395E3A70CE}"/>
              </a:ext>
            </a:extLst>
          </p:cNvPr>
          <p:cNvGraphicFramePr>
            <a:graphicFrameLocks noGrp="1"/>
          </p:cNvGraphicFramePr>
          <p:nvPr>
            <p:ph idx="1"/>
            <p:extLst>
              <p:ext uri="{D42A27DB-BD31-4B8C-83A1-F6EECF244321}">
                <p14:modId xmlns:p14="http://schemas.microsoft.com/office/powerpoint/2010/main" val="1891640628"/>
              </p:ext>
            </p:extLst>
          </p:nvPr>
        </p:nvGraphicFramePr>
        <p:xfrm>
          <a:off x="442912" y="1825625"/>
          <a:ext cx="11502042" cy="3276600"/>
        </p:xfrm>
        <a:graphic>
          <a:graphicData uri="http://schemas.openxmlformats.org/drawingml/2006/table">
            <a:tbl>
              <a:tblPr firstRow="1" bandRow="1">
                <a:tableStyleId>{BC89EF96-8CEA-46FF-86C4-4CE0E7609802}</a:tableStyleId>
              </a:tblPr>
              <a:tblGrid>
                <a:gridCol w="692869">
                  <a:extLst>
                    <a:ext uri="{9D8B030D-6E8A-4147-A177-3AD203B41FA5}">
                      <a16:colId xmlns:a16="http://schemas.microsoft.com/office/drawing/2014/main" val="1199207045"/>
                    </a:ext>
                  </a:extLst>
                </a:gridCol>
                <a:gridCol w="1674796">
                  <a:extLst>
                    <a:ext uri="{9D8B030D-6E8A-4147-A177-3AD203B41FA5}">
                      <a16:colId xmlns:a16="http://schemas.microsoft.com/office/drawing/2014/main" val="4225511369"/>
                    </a:ext>
                  </a:extLst>
                </a:gridCol>
                <a:gridCol w="1337911">
                  <a:extLst>
                    <a:ext uri="{9D8B030D-6E8A-4147-A177-3AD203B41FA5}">
                      <a16:colId xmlns:a16="http://schemas.microsoft.com/office/drawing/2014/main" val="185775971"/>
                    </a:ext>
                  </a:extLst>
                </a:gridCol>
                <a:gridCol w="3282215">
                  <a:extLst>
                    <a:ext uri="{9D8B030D-6E8A-4147-A177-3AD203B41FA5}">
                      <a16:colId xmlns:a16="http://schemas.microsoft.com/office/drawing/2014/main" val="2389421579"/>
                    </a:ext>
                  </a:extLst>
                </a:gridCol>
                <a:gridCol w="3638350">
                  <a:extLst>
                    <a:ext uri="{9D8B030D-6E8A-4147-A177-3AD203B41FA5}">
                      <a16:colId xmlns:a16="http://schemas.microsoft.com/office/drawing/2014/main" val="1748021044"/>
                    </a:ext>
                  </a:extLst>
                </a:gridCol>
                <a:gridCol w="875901">
                  <a:extLst>
                    <a:ext uri="{9D8B030D-6E8A-4147-A177-3AD203B41FA5}">
                      <a16:colId xmlns:a16="http://schemas.microsoft.com/office/drawing/2014/main" val="983436699"/>
                    </a:ext>
                  </a:extLst>
                </a:gridCol>
              </a:tblGrid>
              <a:tr h="370840">
                <a:tc>
                  <a:txBody>
                    <a:bodyPr/>
                    <a:lstStyle/>
                    <a:p>
                      <a:pPr algn="ctr"/>
                      <a:r>
                        <a:rPr lang="en-US">
                          <a:solidFill>
                            <a:schemeClr val="bg1"/>
                          </a:solidFill>
                        </a:rPr>
                        <a:t>ID</a:t>
                      </a:r>
                    </a:p>
                  </a:txBody>
                  <a:tcPr/>
                </a:tc>
                <a:tc>
                  <a:txBody>
                    <a:bodyPr/>
                    <a:lstStyle/>
                    <a:p>
                      <a:pPr algn="ctr"/>
                      <a:r>
                        <a:rPr lang="en-US">
                          <a:solidFill>
                            <a:schemeClr val="bg1"/>
                          </a:solidFill>
                        </a:rPr>
                        <a:t>Test Case For</a:t>
                      </a:r>
                    </a:p>
                  </a:txBody>
                  <a:tcPr/>
                </a:tc>
                <a:tc>
                  <a:txBody>
                    <a:bodyPr/>
                    <a:lstStyle/>
                    <a:p>
                      <a:pPr algn="ctr"/>
                      <a:r>
                        <a:rPr lang="en-US">
                          <a:solidFill>
                            <a:schemeClr val="bg1"/>
                          </a:solidFill>
                        </a:rPr>
                        <a:t>Test Case</a:t>
                      </a:r>
                    </a:p>
                  </a:txBody>
                  <a:tcPr/>
                </a:tc>
                <a:tc>
                  <a:txBody>
                    <a:bodyPr/>
                    <a:lstStyle/>
                    <a:p>
                      <a:pPr algn="ctr"/>
                      <a:r>
                        <a:rPr lang="en-US">
                          <a:solidFill>
                            <a:schemeClr val="bg1"/>
                          </a:solidFill>
                        </a:rPr>
                        <a:t>Expected Result</a:t>
                      </a:r>
                    </a:p>
                  </a:txBody>
                  <a:tcPr/>
                </a:tc>
                <a:tc>
                  <a:txBody>
                    <a:bodyPr/>
                    <a:lstStyle/>
                    <a:p>
                      <a:pPr algn="ctr"/>
                      <a:r>
                        <a:rPr lang="en-US">
                          <a:solidFill>
                            <a:schemeClr val="bg1"/>
                          </a:solidFill>
                        </a:rPr>
                        <a:t>Actual Result</a:t>
                      </a:r>
                    </a:p>
                  </a:txBody>
                  <a:tcPr/>
                </a:tc>
                <a:tc>
                  <a:txBody>
                    <a:bodyPr/>
                    <a:lstStyle/>
                    <a:p>
                      <a:pPr algn="ctr"/>
                      <a:r>
                        <a:rPr lang="en-US">
                          <a:solidFill>
                            <a:schemeClr val="bg1"/>
                          </a:solidFill>
                        </a:rPr>
                        <a:t>Pass/Fail</a:t>
                      </a:r>
                    </a:p>
                  </a:txBody>
                  <a:tcPr/>
                </a:tc>
                <a:extLst>
                  <a:ext uri="{0D108BD9-81ED-4DB2-BD59-A6C34878D82A}">
                    <a16:rowId xmlns:a16="http://schemas.microsoft.com/office/drawing/2014/main" val="2047334668"/>
                  </a:ext>
                </a:extLst>
              </a:tr>
              <a:tr h="370840">
                <a:tc>
                  <a:txBody>
                    <a:bodyPr/>
                    <a:lstStyle/>
                    <a:p>
                      <a:pPr algn="ctr"/>
                      <a:r>
                        <a:rPr lang="en-US" sz="1100" b="1">
                          <a:solidFill>
                            <a:schemeClr val="bg1"/>
                          </a:solidFill>
                        </a:rPr>
                        <a:t>HID-79</a:t>
                      </a:r>
                    </a:p>
                  </a:txBody>
                  <a:tcPr anchor="ctr"/>
                </a:tc>
                <a:tc>
                  <a:txBody>
                    <a:bodyPr/>
                    <a:lstStyle/>
                    <a:p>
                      <a:pPr algn="ctr"/>
                      <a:r>
                        <a:rPr lang="en-US" sz="1100">
                          <a:solidFill>
                            <a:schemeClr val="bg1"/>
                          </a:solidFill>
                        </a:rPr>
                        <a:t>Homepage</a:t>
                      </a:r>
                    </a:p>
                  </a:txBody>
                  <a:tcPr anchor="ctr"/>
                </a:tc>
                <a:tc>
                  <a:txBody>
                    <a:bodyPr/>
                    <a:lstStyle/>
                    <a:p>
                      <a:pPr algn="ctr"/>
                      <a:r>
                        <a:rPr lang="en-US" sz="1100">
                          <a:solidFill>
                            <a:schemeClr val="bg1"/>
                          </a:solidFill>
                        </a:rPr>
                        <a:t>Illness Diagnosed</a:t>
                      </a:r>
                    </a:p>
                  </a:txBody>
                  <a:tcPr anchor="ctr"/>
                </a:tc>
                <a:tc>
                  <a:txBody>
                    <a:bodyPr/>
                    <a:lstStyle/>
                    <a:p>
                      <a:pPr algn="ctr"/>
                      <a:r>
                        <a:rPr lang="en-US" sz="1100">
                          <a:solidFill>
                            <a:schemeClr val="bg1"/>
                          </a:solidFill>
                        </a:rPr>
                        <a:t>Patient can see which illnesses SymCheck can check for</a:t>
                      </a:r>
                    </a:p>
                  </a:txBody>
                  <a:tcPr anchor="ctr"/>
                </a:tc>
                <a:tc>
                  <a:txBody>
                    <a:bodyPr/>
                    <a:lstStyle/>
                    <a:p>
                      <a:pPr algn="ctr"/>
                      <a:r>
                        <a:rPr lang="en-US" sz="1100">
                          <a:solidFill>
                            <a:schemeClr val="bg1"/>
                          </a:solidFill>
                        </a:rPr>
                        <a:t>Patient can see what illnesses SymCheck can diagnose as well as its machine learning accuracy percentage</a:t>
                      </a:r>
                    </a:p>
                  </a:txBody>
                  <a:tcPr anchor="ctr"/>
                </a:tc>
                <a:tc>
                  <a:txBody>
                    <a:bodyPr/>
                    <a:lstStyle/>
                    <a:p>
                      <a:pPr algn="ctr"/>
                      <a:r>
                        <a:rPr lang="en-US" sz="1100">
                          <a:solidFill>
                            <a:schemeClr val="bg1"/>
                          </a:solidFill>
                        </a:rPr>
                        <a:t>Pass</a:t>
                      </a:r>
                    </a:p>
                  </a:txBody>
                  <a:tcPr anchor="ctr"/>
                </a:tc>
                <a:extLst>
                  <a:ext uri="{0D108BD9-81ED-4DB2-BD59-A6C34878D82A}">
                    <a16:rowId xmlns:a16="http://schemas.microsoft.com/office/drawing/2014/main" val="766572142"/>
                  </a:ext>
                </a:extLst>
              </a:tr>
              <a:tr h="370840">
                <a:tc>
                  <a:txBody>
                    <a:bodyPr/>
                    <a:lstStyle/>
                    <a:p>
                      <a:pPr algn="ctr"/>
                      <a:r>
                        <a:rPr lang="en-US" sz="1100" b="1">
                          <a:solidFill>
                            <a:schemeClr val="bg1"/>
                          </a:solidFill>
                        </a:rPr>
                        <a:t>HID-80</a:t>
                      </a:r>
                    </a:p>
                  </a:txBody>
                  <a:tcPr anchor="ctr"/>
                </a:tc>
                <a:tc>
                  <a:txBody>
                    <a:bodyPr/>
                    <a:lstStyle/>
                    <a:p>
                      <a:pPr algn="ctr"/>
                      <a:r>
                        <a:rPr lang="en-US" sz="1100">
                          <a:solidFill>
                            <a:schemeClr val="bg1"/>
                          </a:solidFill>
                        </a:rPr>
                        <a:t>All Pages</a:t>
                      </a:r>
                    </a:p>
                  </a:txBody>
                  <a:tcPr anchor="ctr"/>
                </a:tc>
                <a:tc>
                  <a:txBody>
                    <a:bodyPr/>
                    <a:lstStyle/>
                    <a:p>
                      <a:pPr algn="ctr"/>
                      <a:r>
                        <a:rPr lang="en-US" sz="1100">
                          <a:solidFill>
                            <a:schemeClr val="bg1"/>
                          </a:solidFill>
                        </a:rPr>
                        <a:t>Disclaimer</a:t>
                      </a:r>
                    </a:p>
                  </a:txBody>
                  <a:tcPr anchor="ctr"/>
                </a:tc>
                <a:tc>
                  <a:txBody>
                    <a:bodyPr/>
                    <a:lstStyle/>
                    <a:p>
                      <a:pPr algn="ctr"/>
                      <a:r>
                        <a:rPr lang="en-US" sz="1100">
                          <a:solidFill>
                            <a:schemeClr val="bg1"/>
                          </a:solidFill>
                        </a:rPr>
                        <a:t>Patient can see disclaimer in the footer</a:t>
                      </a:r>
                    </a:p>
                  </a:txBody>
                  <a:tcPr anchor="ctr"/>
                </a:tc>
                <a:tc>
                  <a:txBody>
                    <a:bodyPr/>
                    <a:lstStyle/>
                    <a:p>
                      <a:pPr algn="ctr"/>
                      <a:r>
                        <a:rPr lang="en-US" sz="1100">
                          <a:solidFill>
                            <a:schemeClr val="bg1"/>
                          </a:solidFill>
                        </a:rPr>
                        <a:t>In the footer, there is a disclaimer saying we are not medical professionals</a:t>
                      </a:r>
                    </a:p>
                  </a:txBody>
                  <a:tcPr anchor="ctr"/>
                </a:tc>
                <a:tc>
                  <a:txBody>
                    <a:bodyPr/>
                    <a:lstStyle/>
                    <a:p>
                      <a:pPr algn="ctr"/>
                      <a:r>
                        <a:rPr lang="en-US" sz="1100">
                          <a:solidFill>
                            <a:schemeClr val="bg1"/>
                          </a:solidFill>
                        </a:rPr>
                        <a:t>Pass</a:t>
                      </a:r>
                    </a:p>
                  </a:txBody>
                  <a:tcPr anchor="ctr"/>
                </a:tc>
                <a:extLst>
                  <a:ext uri="{0D108BD9-81ED-4DB2-BD59-A6C34878D82A}">
                    <a16:rowId xmlns:a16="http://schemas.microsoft.com/office/drawing/2014/main" val="1291409113"/>
                  </a:ext>
                </a:extLst>
              </a:tr>
              <a:tr h="370840">
                <a:tc>
                  <a:txBody>
                    <a:bodyPr/>
                    <a:lstStyle/>
                    <a:p>
                      <a:pPr algn="ctr"/>
                      <a:r>
                        <a:rPr lang="en-US" sz="1100" b="1">
                          <a:solidFill>
                            <a:schemeClr val="bg1"/>
                          </a:solidFill>
                        </a:rPr>
                        <a:t>HID-80</a:t>
                      </a:r>
                    </a:p>
                  </a:txBody>
                  <a:tcPr anchor="ctr"/>
                </a:tc>
                <a:tc>
                  <a:txBody>
                    <a:bodyPr/>
                    <a:lstStyle/>
                    <a:p>
                      <a:pPr algn="ctr"/>
                      <a:r>
                        <a:rPr lang="en-US" sz="1100">
                          <a:solidFill>
                            <a:schemeClr val="bg1"/>
                          </a:solidFill>
                        </a:rPr>
                        <a:t>All Pages</a:t>
                      </a:r>
                    </a:p>
                  </a:txBody>
                  <a:tcPr anchor="ctr"/>
                </a:tc>
                <a:tc>
                  <a:txBody>
                    <a:bodyPr/>
                    <a:lstStyle/>
                    <a:p>
                      <a:pPr algn="ctr"/>
                      <a:r>
                        <a:rPr lang="en-US" sz="1100">
                          <a:solidFill>
                            <a:schemeClr val="bg1"/>
                          </a:solidFill>
                        </a:rPr>
                        <a:t>Footer Links</a:t>
                      </a:r>
                    </a:p>
                  </a:txBody>
                  <a:tcPr anchor="ctr"/>
                </a:tc>
                <a:tc>
                  <a:txBody>
                    <a:bodyPr/>
                    <a:lstStyle/>
                    <a:p>
                      <a:pPr algn="ctr"/>
                      <a:r>
                        <a:rPr lang="en-US" sz="1100">
                          <a:solidFill>
                            <a:schemeClr val="bg1"/>
                          </a:solidFill>
                        </a:rPr>
                        <a:t>Patient can click on any links in footer and be redirected to respective pages</a:t>
                      </a:r>
                    </a:p>
                  </a:txBody>
                  <a:tcPr anchor="ctr"/>
                </a:tc>
                <a:tc>
                  <a:txBody>
                    <a:bodyPr/>
                    <a:lstStyle/>
                    <a:p>
                      <a:pPr algn="ctr"/>
                      <a:r>
                        <a:rPr lang="en-US" sz="1100">
                          <a:solidFill>
                            <a:schemeClr val="bg1"/>
                          </a:solidFill>
                        </a:rPr>
                        <a:t>In the footer, all links under SymCheck, Resources, Support, and Contact Us take you to the correct page</a:t>
                      </a:r>
                    </a:p>
                  </a:txBody>
                  <a:tcPr anchor="ctr"/>
                </a:tc>
                <a:tc>
                  <a:txBody>
                    <a:bodyPr/>
                    <a:lstStyle/>
                    <a:p>
                      <a:pPr algn="ctr"/>
                      <a:r>
                        <a:rPr lang="en-US" sz="1100">
                          <a:solidFill>
                            <a:schemeClr val="bg1"/>
                          </a:solidFill>
                        </a:rPr>
                        <a:t>Pass</a:t>
                      </a:r>
                    </a:p>
                  </a:txBody>
                  <a:tcPr anchor="ctr"/>
                </a:tc>
                <a:extLst>
                  <a:ext uri="{0D108BD9-81ED-4DB2-BD59-A6C34878D82A}">
                    <a16:rowId xmlns:a16="http://schemas.microsoft.com/office/drawing/2014/main" val="1840751053"/>
                  </a:ext>
                </a:extLst>
              </a:tr>
              <a:tr h="370840">
                <a:tc>
                  <a:txBody>
                    <a:bodyPr/>
                    <a:lstStyle/>
                    <a:p>
                      <a:pPr algn="ctr"/>
                      <a:r>
                        <a:rPr lang="en-US" sz="1100" b="1">
                          <a:solidFill>
                            <a:schemeClr val="bg1"/>
                          </a:solidFill>
                        </a:rPr>
                        <a:t>HID-82</a:t>
                      </a:r>
                    </a:p>
                  </a:txBody>
                  <a:tcPr anchor="ctr"/>
                </a:tc>
                <a:tc>
                  <a:txBody>
                    <a:bodyPr/>
                    <a:lstStyle/>
                    <a:p>
                      <a:pPr algn="ctr"/>
                      <a:r>
                        <a:rPr lang="en-US" sz="1100">
                          <a:solidFill>
                            <a:schemeClr val="bg1"/>
                          </a:solidFill>
                        </a:rPr>
                        <a:t>All Pages</a:t>
                      </a:r>
                    </a:p>
                  </a:txBody>
                  <a:tcPr anchor="ctr"/>
                </a:tc>
                <a:tc>
                  <a:txBody>
                    <a:bodyPr/>
                    <a:lstStyle/>
                    <a:p>
                      <a:pPr algn="ctr"/>
                      <a:r>
                        <a:rPr lang="en-US" sz="1100">
                          <a:solidFill>
                            <a:schemeClr val="bg1"/>
                          </a:solidFill>
                        </a:rPr>
                        <a:t>Navigation Bar</a:t>
                      </a:r>
                    </a:p>
                  </a:txBody>
                  <a:tcPr anchor="ctr"/>
                </a:tc>
                <a:tc>
                  <a:txBody>
                    <a:bodyPr/>
                    <a:lstStyle/>
                    <a:p>
                      <a:pPr algn="ctr"/>
                      <a:r>
                        <a:rPr lang="en-US" sz="1100">
                          <a:solidFill>
                            <a:schemeClr val="bg1"/>
                          </a:solidFill>
                        </a:rPr>
                        <a:t>Patient can move to all pages that does not rely on user input on site using Navigation bar</a:t>
                      </a:r>
                    </a:p>
                  </a:txBody>
                  <a:tcPr anchor="ctr"/>
                </a:tc>
                <a:tc>
                  <a:txBody>
                    <a:bodyPr/>
                    <a:lstStyle/>
                    <a:p>
                      <a:pPr algn="ctr" fontAlgn="b"/>
                      <a:r>
                        <a:rPr lang="en-US" sz="1100" kern="1200">
                          <a:solidFill>
                            <a:schemeClr val="bg1"/>
                          </a:solidFill>
                        </a:rPr>
                        <a:t>Patient can click any link in Navigation Bar and is</a:t>
                      </a:r>
                    </a:p>
                    <a:p>
                      <a:pPr algn="ctr" fontAlgn="b"/>
                      <a:r>
                        <a:rPr lang="en-US" sz="1100" kern="1200">
                          <a:solidFill>
                            <a:schemeClr val="bg1"/>
                          </a:solidFill>
                        </a:rPr>
                        <a:t>redirected to the Home, Upload, FAQ, or About Us Page</a:t>
                      </a:r>
                    </a:p>
                    <a:p>
                      <a:pPr algn="ctr"/>
                      <a:endParaRPr lang="en-US" sz="1100">
                        <a:solidFill>
                          <a:schemeClr val="bg1"/>
                        </a:solidFill>
                      </a:endParaRPr>
                    </a:p>
                  </a:txBody>
                  <a:tcPr anchor="ctr"/>
                </a:tc>
                <a:tc>
                  <a:txBody>
                    <a:bodyPr/>
                    <a:lstStyle/>
                    <a:p>
                      <a:pPr algn="ctr"/>
                      <a:r>
                        <a:rPr lang="en-US" sz="1100">
                          <a:solidFill>
                            <a:schemeClr val="bg1"/>
                          </a:solidFill>
                        </a:rPr>
                        <a:t>Pass</a:t>
                      </a:r>
                    </a:p>
                  </a:txBody>
                  <a:tcPr anchor="ctr"/>
                </a:tc>
                <a:extLst>
                  <a:ext uri="{0D108BD9-81ED-4DB2-BD59-A6C34878D82A}">
                    <a16:rowId xmlns:a16="http://schemas.microsoft.com/office/drawing/2014/main" val="4032067067"/>
                  </a:ext>
                </a:extLst>
              </a:tr>
              <a:tr h="370840">
                <a:tc>
                  <a:txBody>
                    <a:bodyPr/>
                    <a:lstStyle/>
                    <a:p>
                      <a:pPr algn="ctr"/>
                      <a:r>
                        <a:rPr lang="en-US" sz="1100" b="1">
                          <a:solidFill>
                            <a:schemeClr val="bg1"/>
                          </a:solidFill>
                        </a:rPr>
                        <a:t>HID-83</a:t>
                      </a:r>
                    </a:p>
                  </a:txBody>
                  <a:tcPr anchor="ctr"/>
                </a:tc>
                <a:tc>
                  <a:txBody>
                    <a:bodyPr/>
                    <a:lstStyle/>
                    <a:p>
                      <a:pPr algn="ctr"/>
                      <a:r>
                        <a:rPr lang="en-US" sz="1100">
                          <a:solidFill>
                            <a:schemeClr val="bg1"/>
                          </a:solidFill>
                        </a:rPr>
                        <a:t>All Pages</a:t>
                      </a:r>
                    </a:p>
                  </a:txBody>
                  <a:tcPr anchor="ctr"/>
                </a:tc>
                <a:tc>
                  <a:txBody>
                    <a:bodyPr/>
                    <a:lstStyle/>
                    <a:p>
                      <a:pPr algn="ctr"/>
                      <a:r>
                        <a:rPr lang="en-US" sz="1100">
                          <a:solidFill>
                            <a:schemeClr val="bg1"/>
                          </a:solidFill>
                        </a:rPr>
                        <a:t>Footer</a:t>
                      </a:r>
                    </a:p>
                  </a:txBody>
                  <a:tcPr anchor="ctr"/>
                </a:tc>
                <a:tc>
                  <a:txBody>
                    <a:bodyPr/>
                    <a:lstStyle/>
                    <a:p>
                      <a:pPr algn="ctr"/>
                      <a:r>
                        <a:rPr lang="en-US" sz="1100">
                          <a:solidFill>
                            <a:schemeClr val="bg1"/>
                          </a:solidFill>
                        </a:rPr>
                        <a:t>Patient can access footer along all pages throughout the web application</a:t>
                      </a:r>
                    </a:p>
                  </a:txBody>
                  <a:tcPr anchor="ctr"/>
                </a:tc>
                <a:tc>
                  <a:txBody>
                    <a:bodyPr/>
                    <a:lstStyle/>
                    <a:p>
                      <a:pPr algn="ctr"/>
                      <a:r>
                        <a:rPr lang="en-US" sz="1100">
                          <a:solidFill>
                            <a:schemeClr val="bg1"/>
                          </a:solidFill>
                        </a:rPr>
                        <a:t>On every page, the patient has access to the same footer elements</a:t>
                      </a:r>
                    </a:p>
                  </a:txBody>
                  <a:tcPr anchor="ctr"/>
                </a:tc>
                <a:tc>
                  <a:txBody>
                    <a:bodyPr/>
                    <a:lstStyle/>
                    <a:p>
                      <a:pPr algn="ctr"/>
                      <a:r>
                        <a:rPr lang="en-US" sz="1100">
                          <a:solidFill>
                            <a:schemeClr val="bg1"/>
                          </a:solidFill>
                        </a:rPr>
                        <a:t>Pass</a:t>
                      </a:r>
                    </a:p>
                  </a:txBody>
                  <a:tcPr anchor="ctr"/>
                </a:tc>
                <a:extLst>
                  <a:ext uri="{0D108BD9-81ED-4DB2-BD59-A6C34878D82A}">
                    <a16:rowId xmlns:a16="http://schemas.microsoft.com/office/drawing/2014/main" val="4263511874"/>
                  </a:ext>
                </a:extLst>
              </a:tr>
            </a:tbl>
          </a:graphicData>
        </a:graphic>
      </p:graphicFrame>
      <p:sp>
        <p:nvSpPr>
          <p:cNvPr id="5" name="Rectangle 4">
            <a:extLst>
              <a:ext uri="{FF2B5EF4-FFF2-40B4-BE49-F238E27FC236}">
                <a16:creationId xmlns:a16="http://schemas.microsoft.com/office/drawing/2014/main" id="{2C22B5E6-6F80-4548-A408-C218F331731E}"/>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endPar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endParaRPr>
          </a:p>
        </p:txBody>
      </p:sp>
    </p:spTree>
    <p:extLst>
      <p:ext uri="{BB962C8B-B14F-4D97-AF65-F5344CB8AC3E}">
        <p14:creationId xmlns:p14="http://schemas.microsoft.com/office/powerpoint/2010/main" val="423657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68153-3A6F-4D72-A10E-000C1D1A80BE}"/>
              </a:ext>
            </a:extLst>
          </p:cNvPr>
          <p:cNvSpPr>
            <a:spLocks noGrp="1"/>
          </p:cNvSpPr>
          <p:nvPr>
            <p:ph type="ctrTitle"/>
          </p:nvPr>
        </p:nvSpPr>
        <p:spPr/>
        <p:txBody>
          <a:bodyPr/>
          <a:lstStyle/>
          <a:p>
            <a:r>
              <a:rPr lang="en-US"/>
              <a:t>Burndown Chart</a:t>
            </a:r>
          </a:p>
        </p:txBody>
      </p:sp>
      <p:sp>
        <p:nvSpPr>
          <p:cNvPr id="3" name="Slide Number Placeholder 2">
            <a:extLst>
              <a:ext uri="{FF2B5EF4-FFF2-40B4-BE49-F238E27FC236}">
                <a16:creationId xmlns:a16="http://schemas.microsoft.com/office/drawing/2014/main" id="{6402959E-6C9F-46F2-8A1B-37C49B2283EA}"/>
              </a:ext>
            </a:extLst>
          </p:cNvPr>
          <p:cNvSpPr>
            <a:spLocks noGrp="1"/>
          </p:cNvSpPr>
          <p:nvPr>
            <p:ph type="sldNum" sz="quarter" idx="4294967295"/>
          </p:nvPr>
        </p:nvSpPr>
        <p:spPr>
          <a:xfrm>
            <a:off x="11785600" y="6315075"/>
            <a:ext cx="406400" cy="365125"/>
          </a:xfrm>
        </p:spPr>
        <p:txBody>
          <a:bodyPr/>
          <a:lstStyle/>
          <a:p>
            <a:fld id="{C263D6C4-4840-40CC-AC84-17E24B3B7BDE}" type="slidenum">
              <a:rPr lang="en-US" noProof="0" smtClean="0"/>
              <a:pPr/>
              <a:t>13</a:t>
            </a:fld>
            <a:endParaRPr lang="en-US" noProof="0"/>
          </a:p>
        </p:txBody>
      </p:sp>
    </p:spTree>
    <p:extLst>
      <p:ext uri="{BB962C8B-B14F-4D97-AF65-F5344CB8AC3E}">
        <p14:creationId xmlns:p14="http://schemas.microsoft.com/office/powerpoint/2010/main" val="43140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DA49-9740-4AE9-8A45-54FF506EBA20}"/>
              </a:ext>
            </a:extLst>
          </p:cNvPr>
          <p:cNvSpPr>
            <a:spLocks noGrp="1"/>
          </p:cNvSpPr>
          <p:nvPr>
            <p:ph type="title"/>
          </p:nvPr>
        </p:nvSpPr>
        <p:spPr/>
        <p:txBody>
          <a:bodyPr/>
          <a:lstStyle/>
          <a:p>
            <a:r>
              <a:rPr lang="en-US"/>
              <a:t>Sprint 7 Burndown Chart</a:t>
            </a:r>
          </a:p>
        </p:txBody>
      </p:sp>
      <p:sp>
        <p:nvSpPr>
          <p:cNvPr id="3" name="Slide Number Placeholder 2">
            <a:extLst>
              <a:ext uri="{FF2B5EF4-FFF2-40B4-BE49-F238E27FC236}">
                <a16:creationId xmlns:a16="http://schemas.microsoft.com/office/drawing/2014/main" id="{6526BB0A-41F8-49FD-AEA2-662FC6024F59}"/>
              </a:ext>
            </a:extLst>
          </p:cNvPr>
          <p:cNvSpPr>
            <a:spLocks noGrp="1"/>
          </p:cNvSpPr>
          <p:nvPr>
            <p:ph type="sldNum" sz="quarter" idx="12"/>
          </p:nvPr>
        </p:nvSpPr>
        <p:spPr/>
        <p:txBody>
          <a:bodyPr/>
          <a:lstStyle/>
          <a:p>
            <a:fld id="{C263D6C4-4840-40CC-AC84-17E24B3B7BDE}" type="slidenum">
              <a:rPr lang="en-US" noProof="0" smtClean="0"/>
              <a:pPr/>
              <a:t>14</a:t>
            </a:fld>
            <a:endParaRPr lang="en-US" noProof="0"/>
          </a:p>
        </p:txBody>
      </p:sp>
      <p:pic>
        <p:nvPicPr>
          <p:cNvPr id="5" name="Content Placeholder 4">
            <a:extLst>
              <a:ext uri="{FF2B5EF4-FFF2-40B4-BE49-F238E27FC236}">
                <a16:creationId xmlns:a16="http://schemas.microsoft.com/office/drawing/2014/main" id="{CE25C8A3-7B1A-4BB3-B93B-E0B6E5ADDA87}"/>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42913" y="1414582"/>
            <a:ext cx="11215687" cy="3787386"/>
          </a:xfrm>
          <a:prstGeom prst="rect">
            <a:avLst/>
          </a:prstGeom>
        </p:spPr>
      </p:pic>
      <p:sp>
        <p:nvSpPr>
          <p:cNvPr id="6" name="TextBox 5">
            <a:extLst>
              <a:ext uri="{FF2B5EF4-FFF2-40B4-BE49-F238E27FC236}">
                <a16:creationId xmlns:a16="http://schemas.microsoft.com/office/drawing/2014/main" id="{976FA429-6CD1-43A0-8A2F-E0582FFF770C}"/>
              </a:ext>
            </a:extLst>
          </p:cNvPr>
          <p:cNvSpPr txBox="1"/>
          <p:nvPr/>
        </p:nvSpPr>
        <p:spPr>
          <a:xfrm>
            <a:off x="567890" y="5390147"/>
            <a:ext cx="2906829" cy="1077218"/>
          </a:xfrm>
          <a:prstGeom prst="rect">
            <a:avLst/>
          </a:prstGeom>
          <a:noFill/>
        </p:spPr>
        <p:txBody>
          <a:bodyPr wrap="square" rtlCol="0">
            <a:spAutoFit/>
          </a:bodyPr>
          <a:lstStyle/>
          <a:p>
            <a:pPr marL="285750" indent="-285750">
              <a:buFont typeface="Wingdings" panose="05000000000000000000" pitchFamily="2" charset="2"/>
              <a:buChar char="v"/>
            </a:pPr>
            <a:r>
              <a:rPr lang="en-US" sz="1600">
                <a:solidFill>
                  <a:schemeClr val="bg1"/>
                </a:solidFill>
              </a:rPr>
              <a:t>We finished our work earlier than the time we estimated in our Sprint Planning Meeting</a:t>
            </a:r>
          </a:p>
        </p:txBody>
      </p:sp>
      <p:sp>
        <p:nvSpPr>
          <p:cNvPr id="7" name="TextBox 6">
            <a:extLst>
              <a:ext uri="{FF2B5EF4-FFF2-40B4-BE49-F238E27FC236}">
                <a16:creationId xmlns:a16="http://schemas.microsoft.com/office/drawing/2014/main" id="{2791368D-F666-4F65-857B-E1F47C440DD0}"/>
              </a:ext>
            </a:extLst>
          </p:cNvPr>
          <p:cNvSpPr txBox="1"/>
          <p:nvPr/>
        </p:nvSpPr>
        <p:spPr>
          <a:xfrm>
            <a:off x="4319604" y="5399772"/>
            <a:ext cx="2425566" cy="830997"/>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v"/>
            </a:pPr>
            <a:r>
              <a:rPr lang="en-US" sz="1600">
                <a:solidFill>
                  <a:schemeClr val="bg1"/>
                </a:solidFill>
              </a:rPr>
              <a:t>The green shows how often we logged our work</a:t>
            </a:r>
          </a:p>
        </p:txBody>
      </p:sp>
      <p:sp>
        <p:nvSpPr>
          <p:cNvPr id="8" name="TextBox 7">
            <a:extLst>
              <a:ext uri="{FF2B5EF4-FFF2-40B4-BE49-F238E27FC236}">
                <a16:creationId xmlns:a16="http://schemas.microsoft.com/office/drawing/2014/main" id="{96F28269-51CC-4132-9E1C-C051942255DB}"/>
              </a:ext>
            </a:extLst>
          </p:cNvPr>
          <p:cNvSpPr txBox="1"/>
          <p:nvPr/>
        </p:nvSpPr>
        <p:spPr>
          <a:xfrm>
            <a:off x="8071318" y="5390147"/>
            <a:ext cx="3552791" cy="1077218"/>
          </a:xfrm>
          <a:prstGeom prst="rect">
            <a:avLst/>
          </a:prstGeom>
          <a:noFill/>
        </p:spPr>
        <p:txBody>
          <a:bodyPr wrap="square" rtlCol="0">
            <a:spAutoFit/>
          </a:bodyPr>
          <a:lstStyle/>
          <a:p>
            <a:pPr marL="285750" indent="-285750">
              <a:buFont typeface="Wingdings" panose="05000000000000000000" pitchFamily="2" charset="2"/>
              <a:buChar char="v"/>
            </a:pPr>
            <a:r>
              <a:rPr lang="en-US" sz="1600">
                <a:solidFill>
                  <a:schemeClr val="bg1"/>
                </a:solidFill>
              </a:rPr>
              <a:t>The red shows an error with Jira, it did not adjust the Remaining Time Estimate figure when we logged our work</a:t>
            </a:r>
          </a:p>
        </p:txBody>
      </p:sp>
    </p:spTree>
    <p:extLst>
      <p:ext uri="{BB962C8B-B14F-4D97-AF65-F5344CB8AC3E}">
        <p14:creationId xmlns:p14="http://schemas.microsoft.com/office/powerpoint/2010/main" val="37755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D48083-2B63-4F80-BC89-6149DFC54A75}"/>
              </a:ext>
            </a:extLst>
          </p:cNvPr>
          <p:cNvSpPr>
            <a:spLocks noGrp="1"/>
          </p:cNvSpPr>
          <p:nvPr>
            <p:ph type="sldNum" sz="quarter" idx="12"/>
          </p:nvPr>
        </p:nvSpPr>
        <p:spPr/>
        <p:txBody>
          <a:bodyPr/>
          <a:lstStyle/>
          <a:p>
            <a:fld id="{C263D6C4-4840-40CC-AC84-17E24B3B7BDE}" type="slidenum">
              <a:rPr lang="en-US" noProof="0" smtClean="0"/>
              <a:pPr/>
              <a:t>15</a:t>
            </a:fld>
            <a:endParaRPr lang="en-US" noProof="0"/>
          </a:p>
        </p:txBody>
      </p:sp>
      <p:sp>
        <p:nvSpPr>
          <p:cNvPr id="7" name="Title 6">
            <a:extLst>
              <a:ext uri="{FF2B5EF4-FFF2-40B4-BE49-F238E27FC236}">
                <a16:creationId xmlns:a16="http://schemas.microsoft.com/office/drawing/2014/main" id="{EA50DA0C-5A4E-4D62-BA58-4BF0EFAB8440}"/>
              </a:ext>
            </a:extLst>
          </p:cNvPr>
          <p:cNvSpPr>
            <a:spLocks noGrp="1"/>
          </p:cNvSpPr>
          <p:nvPr>
            <p:ph type="title"/>
          </p:nvPr>
        </p:nvSpPr>
        <p:spPr/>
        <p:txBody>
          <a:bodyPr/>
          <a:lstStyle/>
          <a:p>
            <a:r>
              <a:rPr lang="en-US"/>
              <a:t>Sprint 7 Deliverables</a:t>
            </a:r>
          </a:p>
        </p:txBody>
      </p:sp>
    </p:spTree>
    <p:extLst>
      <p:ext uri="{BB962C8B-B14F-4D97-AF65-F5344CB8AC3E}">
        <p14:creationId xmlns:p14="http://schemas.microsoft.com/office/powerpoint/2010/main" val="263630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7827-68CB-4474-952E-73AC80F8CB38}"/>
              </a:ext>
            </a:extLst>
          </p:cNvPr>
          <p:cNvSpPr>
            <a:spLocks noGrp="1"/>
          </p:cNvSpPr>
          <p:nvPr>
            <p:ph type="title"/>
          </p:nvPr>
        </p:nvSpPr>
        <p:spPr/>
        <p:txBody>
          <a:bodyPr/>
          <a:lstStyle/>
          <a:p>
            <a:r>
              <a:rPr lang="en-US" dirty="0"/>
              <a:t>Redesigned </a:t>
            </a:r>
            <a:r>
              <a:rPr lang="en-US" dirty="0" err="1"/>
              <a:t>SymCheck</a:t>
            </a:r>
            <a:r>
              <a:rPr lang="en-US" dirty="0"/>
              <a:t> Home Page</a:t>
            </a:r>
          </a:p>
        </p:txBody>
      </p:sp>
      <p:sp>
        <p:nvSpPr>
          <p:cNvPr id="3" name="Slide Number Placeholder 2">
            <a:extLst>
              <a:ext uri="{FF2B5EF4-FFF2-40B4-BE49-F238E27FC236}">
                <a16:creationId xmlns:a16="http://schemas.microsoft.com/office/drawing/2014/main" id="{D57CD1EE-62E3-4C75-B026-A3C0540059AD}"/>
              </a:ext>
            </a:extLst>
          </p:cNvPr>
          <p:cNvSpPr>
            <a:spLocks noGrp="1"/>
          </p:cNvSpPr>
          <p:nvPr>
            <p:ph type="sldNum" sz="quarter" idx="12"/>
          </p:nvPr>
        </p:nvSpPr>
        <p:spPr/>
        <p:txBody>
          <a:bodyPr/>
          <a:lstStyle/>
          <a:p>
            <a:fld id="{C263D6C4-4840-40CC-AC84-17E24B3B7BDE}" type="slidenum">
              <a:rPr lang="en-US" noProof="0" smtClean="0"/>
              <a:pPr/>
              <a:t>16</a:t>
            </a:fld>
            <a:endParaRPr lang="en-US" noProof="0"/>
          </a:p>
        </p:txBody>
      </p:sp>
      <p:pic>
        <p:nvPicPr>
          <p:cNvPr id="6" name="Picture 5">
            <a:extLst>
              <a:ext uri="{FF2B5EF4-FFF2-40B4-BE49-F238E27FC236}">
                <a16:creationId xmlns:a16="http://schemas.microsoft.com/office/drawing/2014/main" id="{E60F4959-4FE3-944A-BA2C-2F956181A7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500" y="1749777"/>
            <a:ext cx="5233670" cy="3025423"/>
          </a:xfrm>
          <a:prstGeom prst="rect">
            <a:avLst/>
          </a:prstGeom>
        </p:spPr>
      </p:pic>
      <p:sp>
        <p:nvSpPr>
          <p:cNvPr id="8" name="Rectangle 7">
            <a:extLst>
              <a:ext uri="{FF2B5EF4-FFF2-40B4-BE49-F238E27FC236}">
                <a16:creationId xmlns:a16="http://schemas.microsoft.com/office/drawing/2014/main" id="{48F08CEE-10FB-434F-8A93-46A280BCC0E2}"/>
              </a:ext>
            </a:extLst>
          </p:cNvPr>
          <p:cNvSpPr/>
          <p:nvPr/>
        </p:nvSpPr>
        <p:spPr>
          <a:xfrm>
            <a:off x="1872548" y="4775200"/>
            <a:ext cx="2377574"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Before</a:t>
            </a:r>
          </a:p>
        </p:txBody>
      </p:sp>
      <p:sp>
        <p:nvSpPr>
          <p:cNvPr id="10" name="Rectangle 9">
            <a:extLst>
              <a:ext uri="{FF2B5EF4-FFF2-40B4-BE49-F238E27FC236}">
                <a16:creationId xmlns:a16="http://schemas.microsoft.com/office/drawing/2014/main" id="{6BAD1C38-B001-5D49-8C19-601F35D5D2C2}"/>
              </a:ext>
            </a:extLst>
          </p:cNvPr>
          <p:cNvSpPr/>
          <p:nvPr/>
        </p:nvSpPr>
        <p:spPr>
          <a:xfrm>
            <a:off x="8119796" y="2234737"/>
            <a:ext cx="1800494"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After</a:t>
            </a:r>
          </a:p>
        </p:txBody>
      </p:sp>
      <p:sp>
        <p:nvSpPr>
          <p:cNvPr id="12" name="Bent Arrow 11">
            <a:extLst>
              <a:ext uri="{FF2B5EF4-FFF2-40B4-BE49-F238E27FC236}">
                <a16:creationId xmlns:a16="http://schemas.microsoft.com/office/drawing/2014/main" id="{9EFFD210-33A5-1548-B990-A02A7A3FA579}"/>
              </a:ext>
            </a:extLst>
          </p:cNvPr>
          <p:cNvSpPr/>
          <p:nvPr/>
        </p:nvSpPr>
        <p:spPr>
          <a:xfrm rot="5400000">
            <a:off x="5851681" y="2372414"/>
            <a:ext cx="685528" cy="7045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965A8EB8-DE00-D84C-A16B-3F50512399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2320" y="3158067"/>
            <a:ext cx="5955445" cy="3429000"/>
          </a:xfrm>
          <a:prstGeom prst="rect">
            <a:avLst/>
          </a:prstGeom>
        </p:spPr>
      </p:pic>
    </p:spTree>
    <p:extLst>
      <p:ext uri="{BB962C8B-B14F-4D97-AF65-F5344CB8AC3E}">
        <p14:creationId xmlns:p14="http://schemas.microsoft.com/office/powerpoint/2010/main" val="225650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7827-68CB-4474-952E-73AC80F8CB38}"/>
              </a:ext>
            </a:extLst>
          </p:cNvPr>
          <p:cNvSpPr>
            <a:spLocks noGrp="1"/>
          </p:cNvSpPr>
          <p:nvPr>
            <p:ph type="title"/>
          </p:nvPr>
        </p:nvSpPr>
        <p:spPr/>
        <p:txBody>
          <a:bodyPr/>
          <a:lstStyle/>
          <a:p>
            <a:r>
              <a:rPr lang="en-US" dirty="0"/>
              <a:t>Redesigned </a:t>
            </a:r>
            <a:r>
              <a:rPr lang="en-US" dirty="0" err="1"/>
              <a:t>SymCheck</a:t>
            </a:r>
            <a:r>
              <a:rPr lang="en-US" dirty="0"/>
              <a:t> Upload Page</a:t>
            </a:r>
          </a:p>
        </p:txBody>
      </p:sp>
      <p:sp>
        <p:nvSpPr>
          <p:cNvPr id="3" name="Slide Number Placeholder 2">
            <a:extLst>
              <a:ext uri="{FF2B5EF4-FFF2-40B4-BE49-F238E27FC236}">
                <a16:creationId xmlns:a16="http://schemas.microsoft.com/office/drawing/2014/main" id="{D57CD1EE-62E3-4C75-B026-A3C0540059AD}"/>
              </a:ext>
            </a:extLst>
          </p:cNvPr>
          <p:cNvSpPr>
            <a:spLocks noGrp="1"/>
          </p:cNvSpPr>
          <p:nvPr>
            <p:ph type="sldNum" sz="quarter" idx="12"/>
          </p:nvPr>
        </p:nvSpPr>
        <p:spPr/>
        <p:txBody>
          <a:bodyPr/>
          <a:lstStyle/>
          <a:p>
            <a:fld id="{C263D6C4-4840-40CC-AC84-17E24B3B7BDE}" type="slidenum">
              <a:rPr lang="en-US" noProof="0" smtClean="0"/>
              <a:pPr/>
              <a:t>17</a:t>
            </a:fld>
            <a:endParaRPr lang="en-US" noProof="0"/>
          </a:p>
        </p:txBody>
      </p:sp>
      <p:sp>
        <p:nvSpPr>
          <p:cNvPr id="8" name="Rectangle 7">
            <a:extLst>
              <a:ext uri="{FF2B5EF4-FFF2-40B4-BE49-F238E27FC236}">
                <a16:creationId xmlns:a16="http://schemas.microsoft.com/office/drawing/2014/main" id="{48F08CEE-10FB-434F-8A93-46A280BCC0E2}"/>
              </a:ext>
            </a:extLst>
          </p:cNvPr>
          <p:cNvSpPr/>
          <p:nvPr/>
        </p:nvSpPr>
        <p:spPr>
          <a:xfrm>
            <a:off x="1872548" y="4775200"/>
            <a:ext cx="2377574"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Before</a:t>
            </a:r>
          </a:p>
        </p:txBody>
      </p:sp>
      <p:sp>
        <p:nvSpPr>
          <p:cNvPr id="10" name="Rectangle 9">
            <a:extLst>
              <a:ext uri="{FF2B5EF4-FFF2-40B4-BE49-F238E27FC236}">
                <a16:creationId xmlns:a16="http://schemas.microsoft.com/office/drawing/2014/main" id="{6BAD1C38-B001-5D49-8C19-601F35D5D2C2}"/>
              </a:ext>
            </a:extLst>
          </p:cNvPr>
          <p:cNvSpPr/>
          <p:nvPr/>
        </p:nvSpPr>
        <p:spPr>
          <a:xfrm>
            <a:off x="8119796" y="2234737"/>
            <a:ext cx="1800494"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After</a:t>
            </a:r>
          </a:p>
        </p:txBody>
      </p:sp>
      <p:sp>
        <p:nvSpPr>
          <p:cNvPr id="12" name="Bent Arrow 11">
            <a:extLst>
              <a:ext uri="{FF2B5EF4-FFF2-40B4-BE49-F238E27FC236}">
                <a16:creationId xmlns:a16="http://schemas.microsoft.com/office/drawing/2014/main" id="{9EFFD210-33A5-1548-B990-A02A7A3FA579}"/>
              </a:ext>
            </a:extLst>
          </p:cNvPr>
          <p:cNvSpPr/>
          <p:nvPr/>
        </p:nvSpPr>
        <p:spPr>
          <a:xfrm rot="5400000">
            <a:off x="5851681" y="2372414"/>
            <a:ext cx="685528" cy="7045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86065CDE-82A4-9C46-85C1-4702F7FCD9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51549" y="3158067"/>
            <a:ext cx="5936988" cy="3423415"/>
          </a:xfrm>
          <a:prstGeom prst="rect">
            <a:avLst/>
          </a:prstGeom>
        </p:spPr>
      </p:pic>
      <p:pic>
        <p:nvPicPr>
          <p:cNvPr id="5" name="Picture 4">
            <a:extLst>
              <a:ext uri="{FF2B5EF4-FFF2-40B4-BE49-F238E27FC236}">
                <a16:creationId xmlns:a16="http://schemas.microsoft.com/office/drawing/2014/main" id="{B6648982-FFB5-3C4A-A563-66414FEF9C3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4500" y="1753732"/>
            <a:ext cx="5233670" cy="3021468"/>
          </a:xfrm>
          <a:prstGeom prst="rect">
            <a:avLst/>
          </a:prstGeom>
        </p:spPr>
      </p:pic>
    </p:spTree>
    <p:extLst>
      <p:ext uri="{BB962C8B-B14F-4D97-AF65-F5344CB8AC3E}">
        <p14:creationId xmlns:p14="http://schemas.microsoft.com/office/powerpoint/2010/main" val="404636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4A57-27C3-4394-B1CB-FD315623C76B}"/>
              </a:ext>
            </a:extLst>
          </p:cNvPr>
          <p:cNvSpPr>
            <a:spLocks noGrp="1"/>
          </p:cNvSpPr>
          <p:nvPr>
            <p:ph type="title"/>
          </p:nvPr>
        </p:nvSpPr>
        <p:spPr/>
        <p:txBody>
          <a:bodyPr/>
          <a:lstStyle/>
          <a:p>
            <a:r>
              <a:rPr lang="en-US" dirty="0"/>
              <a:t>New </a:t>
            </a:r>
            <a:r>
              <a:rPr lang="en-US" dirty="0" err="1"/>
              <a:t>SymCheck</a:t>
            </a:r>
            <a:r>
              <a:rPr lang="en-US" dirty="0"/>
              <a:t> Advanced Prediction Page - Chickenpox</a:t>
            </a:r>
          </a:p>
        </p:txBody>
      </p:sp>
      <p:sp>
        <p:nvSpPr>
          <p:cNvPr id="3" name="Slide Number Placeholder 2">
            <a:extLst>
              <a:ext uri="{FF2B5EF4-FFF2-40B4-BE49-F238E27FC236}">
                <a16:creationId xmlns:a16="http://schemas.microsoft.com/office/drawing/2014/main" id="{A16CE53B-9EB9-441A-9A3A-4F167EE5A6DC}"/>
              </a:ext>
            </a:extLst>
          </p:cNvPr>
          <p:cNvSpPr>
            <a:spLocks noGrp="1"/>
          </p:cNvSpPr>
          <p:nvPr>
            <p:ph type="sldNum" sz="quarter" idx="12"/>
          </p:nvPr>
        </p:nvSpPr>
        <p:spPr/>
        <p:txBody>
          <a:bodyPr/>
          <a:lstStyle/>
          <a:p>
            <a:fld id="{C263D6C4-4840-40CC-AC84-17E24B3B7BDE}" type="slidenum">
              <a:rPr lang="en-US" noProof="0" smtClean="0"/>
              <a:pPr/>
              <a:t>18</a:t>
            </a:fld>
            <a:endParaRPr lang="en-US" noProof="0"/>
          </a:p>
        </p:txBody>
      </p:sp>
      <p:pic>
        <p:nvPicPr>
          <p:cNvPr id="8" name="Picture 7">
            <a:extLst>
              <a:ext uri="{FF2B5EF4-FFF2-40B4-BE49-F238E27FC236}">
                <a16:creationId xmlns:a16="http://schemas.microsoft.com/office/drawing/2014/main" id="{8638F74C-2DFB-1F42-9B49-1ACEA4D783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00495" y="1428411"/>
            <a:ext cx="8191010" cy="4735733"/>
          </a:xfrm>
          <a:prstGeom prst="rect">
            <a:avLst/>
          </a:prstGeom>
        </p:spPr>
      </p:pic>
    </p:spTree>
    <p:extLst>
      <p:ext uri="{BB962C8B-B14F-4D97-AF65-F5344CB8AC3E}">
        <p14:creationId xmlns:p14="http://schemas.microsoft.com/office/powerpoint/2010/main" val="422151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9F37-A5BD-48B4-9A02-54659896FB52}"/>
              </a:ext>
            </a:extLst>
          </p:cNvPr>
          <p:cNvSpPr>
            <a:spLocks noGrp="1"/>
          </p:cNvSpPr>
          <p:nvPr>
            <p:ph type="title"/>
          </p:nvPr>
        </p:nvSpPr>
        <p:spPr/>
        <p:txBody>
          <a:bodyPr/>
          <a:lstStyle/>
          <a:p>
            <a:r>
              <a:rPr lang="en-US" dirty="0"/>
              <a:t>New </a:t>
            </a:r>
            <a:r>
              <a:rPr lang="en-US" dirty="0" err="1"/>
              <a:t>SymCheck</a:t>
            </a:r>
            <a:r>
              <a:rPr lang="en-US" dirty="0"/>
              <a:t> Advanced Prediction Page - Pinkeye</a:t>
            </a:r>
          </a:p>
        </p:txBody>
      </p:sp>
      <p:sp>
        <p:nvSpPr>
          <p:cNvPr id="3" name="Slide Number Placeholder 2">
            <a:extLst>
              <a:ext uri="{FF2B5EF4-FFF2-40B4-BE49-F238E27FC236}">
                <a16:creationId xmlns:a16="http://schemas.microsoft.com/office/drawing/2014/main" id="{DA5BEB93-0E22-48B6-BB40-59EE4F046BF4}"/>
              </a:ext>
            </a:extLst>
          </p:cNvPr>
          <p:cNvSpPr>
            <a:spLocks noGrp="1"/>
          </p:cNvSpPr>
          <p:nvPr>
            <p:ph type="sldNum" sz="quarter" idx="12"/>
          </p:nvPr>
        </p:nvSpPr>
        <p:spPr/>
        <p:txBody>
          <a:bodyPr/>
          <a:lstStyle/>
          <a:p>
            <a:fld id="{C263D6C4-4840-40CC-AC84-17E24B3B7BDE}" type="slidenum">
              <a:rPr lang="en-US" noProof="0" smtClean="0"/>
              <a:pPr/>
              <a:t>19</a:t>
            </a:fld>
            <a:endParaRPr lang="en-US" noProof="0"/>
          </a:p>
        </p:txBody>
      </p:sp>
      <p:pic>
        <p:nvPicPr>
          <p:cNvPr id="8" name="Picture 7">
            <a:extLst>
              <a:ext uri="{FF2B5EF4-FFF2-40B4-BE49-F238E27FC236}">
                <a16:creationId xmlns:a16="http://schemas.microsoft.com/office/drawing/2014/main" id="{3694EE0B-DA61-604F-A62E-7D9E7C4DCF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05063" y="1438987"/>
            <a:ext cx="8181873" cy="4717872"/>
          </a:xfrm>
          <a:prstGeom prst="rect">
            <a:avLst/>
          </a:prstGeom>
        </p:spPr>
      </p:pic>
    </p:spTree>
    <p:extLst>
      <p:ext uri="{BB962C8B-B14F-4D97-AF65-F5344CB8AC3E}">
        <p14:creationId xmlns:p14="http://schemas.microsoft.com/office/powerpoint/2010/main" val="31253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8288F10-A0E2-4C84-9012-415239006988}"/>
              </a:ext>
            </a:extLst>
          </p:cNvPr>
          <p:cNvSpPr>
            <a:spLocks noGrp="1"/>
          </p:cNvSpPr>
          <p:nvPr>
            <p:ph type="title"/>
          </p:nvPr>
        </p:nvSpPr>
        <p:spPr>
          <a:xfrm>
            <a:off x="444500" y="542925"/>
            <a:ext cx="11214100" cy="535531"/>
          </a:xfrm>
        </p:spPr>
        <p:txBody>
          <a:bodyPr wrap="square" anchor="t">
            <a:normAutofit/>
          </a:bodyPr>
          <a:lstStyle/>
          <a:p>
            <a:r>
              <a:rPr lang="en-US"/>
              <a:t>Agenda</a:t>
            </a:r>
          </a:p>
        </p:txBody>
      </p:sp>
      <p:graphicFrame>
        <p:nvGraphicFramePr>
          <p:cNvPr id="17" name="Text Placeholder 1">
            <a:extLst>
              <a:ext uri="{FF2B5EF4-FFF2-40B4-BE49-F238E27FC236}">
                <a16:creationId xmlns:a16="http://schemas.microsoft.com/office/drawing/2014/main" id="{11A72CEF-3BF3-4EEF-AF4F-5A6ADF4533FD}"/>
              </a:ext>
            </a:extLst>
          </p:cNvPr>
          <p:cNvGraphicFramePr/>
          <p:nvPr>
            <p:extLst>
              <p:ext uri="{D42A27DB-BD31-4B8C-83A1-F6EECF244321}">
                <p14:modId xmlns:p14="http://schemas.microsoft.com/office/powerpoint/2010/main" val="3503835322"/>
              </p:ext>
            </p:extLst>
          </p:nvPr>
        </p:nvGraphicFramePr>
        <p:xfrm>
          <a:off x="443365" y="1825625"/>
          <a:ext cx="1121523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B0B79DC3-4D11-7D4F-9FA6-D9351C5F650C}"/>
              </a:ext>
            </a:extLst>
          </p:cNvPr>
          <p:cNvSpPr/>
          <p:nvPr/>
        </p:nvSpPr>
        <p:spPr>
          <a:xfrm>
            <a:off x="-89105"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TextBox 1">
            <a:extLst>
              <a:ext uri="{FF2B5EF4-FFF2-40B4-BE49-F238E27FC236}">
                <a16:creationId xmlns:a16="http://schemas.microsoft.com/office/drawing/2014/main" id="{9EB27871-C90A-4908-8A92-5CCFBDD214AB}"/>
              </a:ext>
            </a:extLst>
          </p:cNvPr>
          <p:cNvSpPr txBox="1"/>
          <p:nvPr/>
        </p:nvSpPr>
        <p:spPr>
          <a:xfrm>
            <a:off x="2272682" y="3899583"/>
            <a:ext cx="1651247" cy="1846659"/>
          </a:xfrm>
          <a:prstGeom prst="rect">
            <a:avLst/>
          </a:prstGeom>
          <a:noFill/>
        </p:spPr>
        <p:txBody>
          <a:bodyPr wrap="square" rtlCol="0">
            <a:spAutoFit/>
          </a:bodyPr>
          <a:lstStyle/>
          <a:p>
            <a:pPr lvl="0">
              <a:lnSpc>
                <a:spcPct val="100000"/>
              </a:lnSpc>
            </a:pPr>
            <a:r>
              <a:rPr lang="en-US" sz="1200">
                <a:solidFill>
                  <a:schemeClr val="bg1"/>
                </a:solidFill>
              </a:rPr>
              <a:t>- Statistics </a:t>
            </a:r>
          </a:p>
          <a:p>
            <a:pPr lvl="0">
              <a:lnSpc>
                <a:spcPct val="100000"/>
              </a:lnSpc>
            </a:pPr>
            <a:r>
              <a:rPr lang="en-US" sz="1200">
                <a:solidFill>
                  <a:schemeClr val="bg1"/>
                </a:solidFill>
              </a:rPr>
              <a:t>- Committed and Completed Artifacts with Acceptance Criteria</a:t>
            </a:r>
          </a:p>
          <a:p>
            <a:r>
              <a:rPr lang="en-US" sz="1200">
                <a:solidFill>
                  <a:schemeClr val="bg1"/>
                </a:solidFill>
              </a:rPr>
              <a:t>- Test Cases</a:t>
            </a:r>
          </a:p>
          <a:p>
            <a:pPr lvl="0">
              <a:lnSpc>
                <a:spcPct val="100000"/>
              </a:lnSpc>
            </a:pPr>
            <a:r>
              <a:rPr lang="en-US" sz="1200">
                <a:solidFill>
                  <a:schemeClr val="bg1"/>
                </a:solidFill>
              </a:rPr>
              <a:t>- Burndown Chart </a:t>
            </a:r>
          </a:p>
          <a:p>
            <a:pPr lvl="0">
              <a:lnSpc>
                <a:spcPct val="100000"/>
              </a:lnSpc>
            </a:pPr>
            <a:r>
              <a:rPr lang="en-US" sz="1200">
                <a:solidFill>
                  <a:schemeClr val="bg1"/>
                </a:solidFill>
              </a:rPr>
              <a:t>- Deliverables</a:t>
            </a:r>
          </a:p>
          <a:p>
            <a:endParaRPr lang="en-US"/>
          </a:p>
        </p:txBody>
      </p:sp>
      <p:sp>
        <p:nvSpPr>
          <p:cNvPr id="4" name="TextBox 3">
            <a:extLst>
              <a:ext uri="{FF2B5EF4-FFF2-40B4-BE49-F238E27FC236}">
                <a16:creationId xmlns:a16="http://schemas.microsoft.com/office/drawing/2014/main" id="{B1AF9DD7-88BC-413D-BF9E-D18C60B60F79}"/>
              </a:ext>
            </a:extLst>
          </p:cNvPr>
          <p:cNvSpPr txBox="1"/>
          <p:nvPr/>
        </p:nvSpPr>
        <p:spPr>
          <a:xfrm>
            <a:off x="9919318" y="3899583"/>
            <a:ext cx="1580225" cy="461665"/>
          </a:xfrm>
          <a:prstGeom prst="rect">
            <a:avLst/>
          </a:prstGeom>
          <a:noFill/>
        </p:spPr>
        <p:txBody>
          <a:bodyPr wrap="square" rtlCol="0">
            <a:spAutoFit/>
          </a:bodyPr>
          <a:lstStyle/>
          <a:p>
            <a:r>
              <a:rPr lang="en-US" sz="1200">
                <a:solidFill>
                  <a:schemeClr val="bg1"/>
                </a:solidFill>
              </a:rPr>
              <a:t>- New SymCheck design</a:t>
            </a:r>
          </a:p>
        </p:txBody>
      </p:sp>
      <p:sp>
        <p:nvSpPr>
          <p:cNvPr id="5" name="Slide Number Placeholder 4">
            <a:extLst>
              <a:ext uri="{FF2B5EF4-FFF2-40B4-BE49-F238E27FC236}">
                <a16:creationId xmlns:a16="http://schemas.microsoft.com/office/drawing/2014/main" id="{CEB8BD1E-356C-4986-B688-086ECA6A70AA}"/>
              </a:ext>
            </a:extLst>
          </p:cNvPr>
          <p:cNvSpPr>
            <a:spLocks noGrp="1"/>
          </p:cNvSpPr>
          <p:nvPr>
            <p:ph type="sldNum" sz="quarter" idx="12"/>
          </p:nvPr>
        </p:nvSpPr>
        <p:spPr/>
        <p:txBody>
          <a:bodyPr/>
          <a:lstStyle/>
          <a:p>
            <a:fld id="{C263D6C4-4840-40CC-AC84-17E24B3B7BDE}" type="slidenum">
              <a:rPr lang="en-US" noProof="0" smtClean="0"/>
              <a:pPr/>
              <a:t>2</a:t>
            </a:fld>
            <a:endParaRPr lang="en-US" noProof="0"/>
          </a:p>
        </p:txBody>
      </p:sp>
    </p:spTree>
    <p:extLst>
      <p:ext uri="{BB962C8B-B14F-4D97-AF65-F5344CB8AC3E}">
        <p14:creationId xmlns:p14="http://schemas.microsoft.com/office/powerpoint/2010/main" val="36029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7827-68CB-4474-952E-73AC80F8CB38}"/>
              </a:ext>
            </a:extLst>
          </p:cNvPr>
          <p:cNvSpPr>
            <a:spLocks noGrp="1"/>
          </p:cNvSpPr>
          <p:nvPr>
            <p:ph type="title"/>
          </p:nvPr>
        </p:nvSpPr>
        <p:spPr/>
        <p:txBody>
          <a:bodyPr/>
          <a:lstStyle/>
          <a:p>
            <a:r>
              <a:rPr lang="en-US" dirty="0"/>
              <a:t>Redesigned </a:t>
            </a:r>
            <a:r>
              <a:rPr lang="en-US" dirty="0" err="1"/>
              <a:t>SymCheck</a:t>
            </a:r>
            <a:r>
              <a:rPr lang="en-US" dirty="0"/>
              <a:t> Results Page</a:t>
            </a:r>
          </a:p>
        </p:txBody>
      </p:sp>
      <p:sp>
        <p:nvSpPr>
          <p:cNvPr id="3" name="Slide Number Placeholder 2">
            <a:extLst>
              <a:ext uri="{FF2B5EF4-FFF2-40B4-BE49-F238E27FC236}">
                <a16:creationId xmlns:a16="http://schemas.microsoft.com/office/drawing/2014/main" id="{D57CD1EE-62E3-4C75-B026-A3C0540059AD}"/>
              </a:ext>
            </a:extLst>
          </p:cNvPr>
          <p:cNvSpPr>
            <a:spLocks noGrp="1"/>
          </p:cNvSpPr>
          <p:nvPr>
            <p:ph type="sldNum" sz="quarter" idx="12"/>
          </p:nvPr>
        </p:nvSpPr>
        <p:spPr/>
        <p:txBody>
          <a:bodyPr/>
          <a:lstStyle/>
          <a:p>
            <a:fld id="{C263D6C4-4840-40CC-AC84-17E24B3B7BDE}" type="slidenum">
              <a:rPr lang="en-US" noProof="0" smtClean="0"/>
              <a:pPr/>
              <a:t>20</a:t>
            </a:fld>
            <a:endParaRPr lang="en-US" noProof="0"/>
          </a:p>
        </p:txBody>
      </p:sp>
      <p:sp>
        <p:nvSpPr>
          <p:cNvPr id="8" name="Rectangle 7">
            <a:extLst>
              <a:ext uri="{FF2B5EF4-FFF2-40B4-BE49-F238E27FC236}">
                <a16:creationId xmlns:a16="http://schemas.microsoft.com/office/drawing/2014/main" id="{48F08CEE-10FB-434F-8A93-46A280BCC0E2}"/>
              </a:ext>
            </a:extLst>
          </p:cNvPr>
          <p:cNvSpPr/>
          <p:nvPr/>
        </p:nvSpPr>
        <p:spPr>
          <a:xfrm>
            <a:off x="1872548" y="4775200"/>
            <a:ext cx="2377574"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Before</a:t>
            </a:r>
          </a:p>
        </p:txBody>
      </p:sp>
      <p:sp>
        <p:nvSpPr>
          <p:cNvPr id="10" name="Rectangle 9">
            <a:extLst>
              <a:ext uri="{FF2B5EF4-FFF2-40B4-BE49-F238E27FC236}">
                <a16:creationId xmlns:a16="http://schemas.microsoft.com/office/drawing/2014/main" id="{6BAD1C38-B001-5D49-8C19-601F35D5D2C2}"/>
              </a:ext>
            </a:extLst>
          </p:cNvPr>
          <p:cNvSpPr/>
          <p:nvPr/>
        </p:nvSpPr>
        <p:spPr>
          <a:xfrm>
            <a:off x="8119796" y="2234737"/>
            <a:ext cx="1800494"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After</a:t>
            </a:r>
          </a:p>
        </p:txBody>
      </p:sp>
      <p:sp>
        <p:nvSpPr>
          <p:cNvPr id="12" name="Bent Arrow 11">
            <a:extLst>
              <a:ext uri="{FF2B5EF4-FFF2-40B4-BE49-F238E27FC236}">
                <a16:creationId xmlns:a16="http://schemas.microsoft.com/office/drawing/2014/main" id="{9EFFD210-33A5-1548-B990-A02A7A3FA579}"/>
              </a:ext>
            </a:extLst>
          </p:cNvPr>
          <p:cNvSpPr/>
          <p:nvPr/>
        </p:nvSpPr>
        <p:spPr>
          <a:xfrm rot="5400000">
            <a:off x="5851681" y="2372414"/>
            <a:ext cx="685528" cy="7045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B0074910-59A7-CF48-B097-7EDA871EDB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500" y="1752896"/>
            <a:ext cx="5233670" cy="3022304"/>
          </a:xfrm>
          <a:prstGeom prst="rect">
            <a:avLst/>
          </a:prstGeom>
        </p:spPr>
      </p:pic>
      <p:pic>
        <p:nvPicPr>
          <p:cNvPr id="11" name="Picture 10">
            <a:extLst>
              <a:ext uri="{FF2B5EF4-FFF2-40B4-BE49-F238E27FC236}">
                <a16:creationId xmlns:a16="http://schemas.microsoft.com/office/drawing/2014/main" id="{D3ED4027-97EF-1A47-86C1-9957901B3AA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51549" y="3158067"/>
            <a:ext cx="5936988" cy="3426409"/>
          </a:xfrm>
          <a:prstGeom prst="rect">
            <a:avLst/>
          </a:prstGeom>
        </p:spPr>
      </p:pic>
    </p:spTree>
    <p:extLst>
      <p:ext uri="{BB962C8B-B14F-4D97-AF65-F5344CB8AC3E}">
        <p14:creationId xmlns:p14="http://schemas.microsoft.com/office/powerpoint/2010/main" val="401443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694A-E498-4001-9471-DFDED235CD5E}"/>
              </a:ext>
            </a:extLst>
          </p:cNvPr>
          <p:cNvSpPr>
            <a:spLocks noGrp="1"/>
          </p:cNvSpPr>
          <p:nvPr>
            <p:ph type="title"/>
          </p:nvPr>
        </p:nvSpPr>
        <p:spPr/>
        <p:txBody>
          <a:bodyPr/>
          <a:lstStyle/>
          <a:p>
            <a:r>
              <a:rPr lang="en-US"/>
              <a:t>New SymCheck FAQ Page</a:t>
            </a:r>
          </a:p>
        </p:txBody>
      </p:sp>
      <p:sp>
        <p:nvSpPr>
          <p:cNvPr id="3" name="Slide Number Placeholder 2">
            <a:extLst>
              <a:ext uri="{FF2B5EF4-FFF2-40B4-BE49-F238E27FC236}">
                <a16:creationId xmlns:a16="http://schemas.microsoft.com/office/drawing/2014/main" id="{52A668A4-BC26-41DF-9040-DA686CCE6A43}"/>
              </a:ext>
            </a:extLst>
          </p:cNvPr>
          <p:cNvSpPr>
            <a:spLocks noGrp="1"/>
          </p:cNvSpPr>
          <p:nvPr>
            <p:ph type="sldNum" sz="quarter" idx="12"/>
          </p:nvPr>
        </p:nvSpPr>
        <p:spPr/>
        <p:txBody>
          <a:bodyPr/>
          <a:lstStyle/>
          <a:p>
            <a:fld id="{C263D6C4-4840-40CC-AC84-17E24B3B7BDE}" type="slidenum">
              <a:rPr lang="en-US" noProof="0" smtClean="0"/>
              <a:pPr/>
              <a:t>21</a:t>
            </a:fld>
            <a:endParaRPr lang="en-US" noProof="0"/>
          </a:p>
        </p:txBody>
      </p:sp>
      <p:pic>
        <p:nvPicPr>
          <p:cNvPr id="6" name="Content Placeholder 5" descr="Graphical user interface, text&#10;&#10;Description automatically generated">
            <a:extLst>
              <a:ext uri="{FF2B5EF4-FFF2-40B4-BE49-F238E27FC236}">
                <a16:creationId xmlns:a16="http://schemas.microsoft.com/office/drawing/2014/main" id="{C13C5776-C6D0-46B1-8B8B-32AB4BCBA6A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629461" y="1825625"/>
            <a:ext cx="8842590" cy="4351338"/>
          </a:xfrm>
        </p:spPr>
      </p:pic>
    </p:spTree>
    <p:extLst>
      <p:ext uri="{BB962C8B-B14F-4D97-AF65-F5344CB8AC3E}">
        <p14:creationId xmlns:p14="http://schemas.microsoft.com/office/powerpoint/2010/main" val="39664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0F00-3B80-4D1F-B427-0B6E0E86BC5E}"/>
              </a:ext>
            </a:extLst>
          </p:cNvPr>
          <p:cNvSpPr>
            <a:spLocks noGrp="1"/>
          </p:cNvSpPr>
          <p:nvPr>
            <p:ph type="title"/>
          </p:nvPr>
        </p:nvSpPr>
        <p:spPr/>
        <p:txBody>
          <a:bodyPr/>
          <a:lstStyle/>
          <a:p>
            <a:r>
              <a:rPr lang="en-US"/>
              <a:t>New SymCheck About Us Page</a:t>
            </a:r>
          </a:p>
        </p:txBody>
      </p:sp>
      <p:sp>
        <p:nvSpPr>
          <p:cNvPr id="3" name="Slide Number Placeholder 2">
            <a:extLst>
              <a:ext uri="{FF2B5EF4-FFF2-40B4-BE49-F238E27FC236}">
                <a16:creationId xmlns:a16="http://schemas.microsoft.com/office/drawing/2014/main" id="{6BC8D496-4DA0-4A80-BD32-6CB70F6FCE53}"/>
              </a:ext>
            </a:extLst>
          </p:cNvPr>
          <p:cNvSpPr>
            <a:spLocks noGrp="1"/>
          </p:cNvSpPr>
          <p:nvPr>
            <p:ph type="sldNum" sz="quarter" idx="12"/>
          </p:nvPr>
        </p:nvSpPr>
        <p:spPr/>
        <p:txBody>
          <a:bodyPr/>
          <a:lstStyle/>
          <a:p>
            <a:fld id="{C263D6C4-4840-40CC-AC84-17E24B3B7BDE}" type="slidenum">
              <a:rPr lang="en-US" noProof="0" smtClean="0"/>
              <a:pPr/>
              <a:t>22</a:t>
            </a:fld>
            <a:endParaRPr lang="en-US" noProof="0"/>
          </a:p>
        </p:txBody>
      </p:sp>
      <p:pic>
        <p:nvPicPr>
          <p:cNvPr id="6" name="Content Placeholder 5" descr="Graphical user interface, application, Teams&#10;&#10;Description automatically generated">
            <a:extLst>
              <a:ext uri="{FF2B5EF4-FFF2-40B4-BE49-F238E27FC236}">
                <a16:creationId xmlns:a16="http://schemas.microsoft.com/office/drawing/2014/main" id="{85189475-0808-46D3-8E5E-18D3ADFA0138}"/>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598606" y="1825625"/>
            <a:ext cx="8904300" cy="4351338"/>
          </a:xfrm>
        </p:spPr>
      </p:pic>
    </p:spTree>
    <p:extLst>
      <p:ext uri="{BB962C8B-B14F-4D97-AF65-F5344CB8AC3E}">
        <p14:creationId xmlns:p14="http://schemas.microsoft.com/office/powerpoint/2010/main" val="167432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512BEB5-7528-4FFB-9613-53F4DB63CA1F}"/>
              </a:ext>
            </a:extLst>
          </p:cNvPr>
          <p:cNvSpPr>
            <a:spLocks noGrp="1"/>
          </p:cNvSpPr>
          <p:nvPr>
            <p:ph type="ctrTitle"/>
          </p:nvPr>
        </p:nvSpPr>
        <p:spPr>
          <a:xfrm>
            <a:off x="2122296" y="3872528"/>
            <a:ext cx="7077456" cy="1243584"/>
          </a:xfrm>
        </p:spPr>
        <p:txBody>
          <a:bodyPr/>
          <a:lstStyle/>
          <a:p>
            <a:r>
              <a:rPr lang="en-US" sz="4900">
                <a:solidFill>
                  <a:schemeClr val="bg1"/>
                </a:solidFill>
                <a:ea typeface="Tahoma"/>
                <a:cs typeface="Tahoma"/>
              </a:rPr>
              <a:t>Project Timeline </a:t>
            </a:r>
            <a:br>
              <a:rPr lang="en-US" sz="4900">
                <a:solidFill>
                  <a:schemeClr val="bg1"/>
                </a:solidFill>
                <a:ea typeface="Tahoma"/>
                <a:cs typeface="Tahoma"/>
              </a:rPr>
            </a:br>
            <a:endParaRPr lang="en-US" sz="4900">
              <a:solidFill>
                <a:schemeClr val="bg1"/>
              </a:solidFill>
              <a:ea typeface="Tahoma"/>
              <a:cs typeface="Tahoma"/>
            </a:endParaRPr>
          </a:p>
        </p:txBody>
      </p:sp>
      <p:sp>
        <p:nvSpPr>
          <p:cNvPr id="4" name="Rectangle 3">
            <a:extLst>
              <a:ext uri="{FF2B5EF4-FFF2-40B4-BE49-F238E27FC236}">
                <a16:creationId xmlns:a16="http://schemas.microsoft.com/office/drawing/2014/main" id="{78186AE8-93D2-4F43-93D4-B786D2C39895}"/>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129954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Sprint 8 (April 6 – April 27)</a:t>
            </a:r>
          </a:p>
        </p:txBody>
      </p:sp>
      <p:sp>
        <p:nvSpPr>
          <p:cNvPr id="6" name="Rectangle 5">
            <a:extLst>
              <a:ext uri="{FF2B5EF4-FFF2-40B4-BE49-F238E27FC236}">
                <a16:creationId xmlns:a16="http://schemas.microsoft.com/office/drawing/2014/main" id="{B944274D-81D2-2D42-A2F5-C5839DB537D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Slide Number Placeholder 1">
            <a:extLst>
              <a:ext uri="{FF2B5EF4-FFF2-40B4-BE49-F238E27FC236}">
                <a16:creationId xmlns:a16="http://schemas.microsoft.com/office/drawing/2014/main" id="{4AF88B34-6A11-4B20-9BBD-1E7FA92938B5}"/>
              </a:ext>
            </a:extLst>
          </p:cNvPr>
          <p:cNvSpPr>
            <a:spLocks noGrp="1"/>
          </p:cNvSpPr>
          <p:nvPr>
            <p:ph type="sldNum" sz="quarter" idx="12"/>
          </p:nvPr>
        </p:nvSpPr>
        <p:spPr/>
        <p:txBody>
          <a:bodyPr/>
          <a:lstStyle/>
          <a:p>
            <a:fld id="{C263D6C4-4840-40CC-AC84-17E24B3B7BDE}" type="slidenum">
              <a:rPr lang="en-US" noProof="0" smtClean="0"/>
              <a:pPr/>
              <a:t>24</a:t>
            </a:fld>
            <a:endParaRPr lang="en-US" noProof="0"/>
          </a:p>
        </p:txBody>
      </p:sp>
      <p:graphicFrame>
        <p:nvGraphicFramePr>
          <p:cNvPr id="7" name="Table 7">
            <a:extLst>
              <a:ext uri="{FF2B5EF4-FFF2-40B4-BE49-F238E27FC236}">
                <a16:creationId xmlns:a16="http://schemas.microsoft.com/office/drawing/2014/main" id="{5A452A99-3798-4CDA-8005-3E4C88307D13}"/>
              </a:ext>
            </a:extLst>
          </p:cNvPr>
          <p:cNvGraphicFramePr>
            <a:graphicFrameLocks noGrp="1"/>
          </p:cNvGraphicFramePr>
          <p:nvPr>
            <p:ph idx="1"/>
            <p:extLst>
              <p:ext uri="{D42A27DB-BD31-4B8C-83A1-F6EECF244321}">
                <p14:modId xmlns:p14="http://schemas.microsoft.com/office/powerpoint/2010/main" val="3814526169"/>
              </p:ext>
            </p:extLst>
          </p:nvPr>
        </p:nvGraphicFramePr>
        <p:xfrm>
          <a:off x="1599940" y="1684145"/>
          <a:ext cx="8903219" cy="4053840"/>
        </p:xfrm>
        <a:graphic>
          <a:graphicData uri="http://schemas.openxmlformats.org/drawingml/2006/table">
            <a:tbl>
              <a:tblPr firstRow="1" bandRow="1">
                <a:tableStyleId>{125E5076-3810-47DD-B79F-674D7AD40C01}</a:tableStyleId>
              </a:tblPr>
              <a:tblGrid>
                <a:gridCol w="676773">
                  <a:extLst>
                    <a:ext uri="{9D8B030D-6E8A-4147-A177-3AD203B41FA5}">
                      <a16:colId xmlns:a16="http://schemas.microsoft.com/office/drawing/2014/main" val="3456906578"/>
                    </a:ext>
                  </a:extLst>
                </a:gridCol>
                <a:gridCol w="1250420">
                  <a:extLst>
                    <a:ext uri="{9D8B030D-6E8A-4147-A177-3AD203B41FA5}">
                      <a16:colId xmlns:a16="http://schemas.microsoft.com/office/drawing/2014/main" val="1505110969"/>
                    </a:ext>
                  </a:extLst>
                </a:gridCol>
                <a:gridCol w="3713727">
                  <a:extLst>
                    <a:ext uri="{9D8B030D-6E8A-4147-A177-3AD203B41FA5}">
                      <a16:colId xmlns:a16="http://schemas.microsoft.com/office/drawing/2014/main" val="2778239677"/>
                    </a:ext>
                  </a:extLst>
                </a:gridCol>
                <a:gridCol w="1071714">
                  <a:extLst>
                    <a:ext uri="{9D8B030D-6E8A-4147-A177-3AD203B41FA5}">
                      <a16:colId xmlns:a16="http://schemas.microsoft.com/office/drawing/2014/main" val="1864560676"/>
                    </a:ext>
                  </a:extLst>
                </a:gridCol>
                <a:gridCol w="1081190">
                  <a:extLst>
                    <a:ext uri="{9D8B030D-6E8A-4147-A177-3AD203B41FA5}">
                      <a16:colId xmlns:a16="http://schemas.microsoft.com/office/drawing/2014/main" val="2345447929"/>
                    </a:ext>
                  </a:extLst>
                </a:gridCol>
                <a:gridCol w="1109395">
                  <a:extLst>
                    <a:ext uri="{9D8B030D-6E8A-4147-A177-3AD203B41FA5}">
                      <a16:colId xmlns:a16="http://schemas.microsoft.com/office/drawing/2014/main" val="932637189"/>
                    </a:ext>
                  </a:extLst>
                </a:gridCol>
              </a:tblGrid>
              <a:tr h="370840">
                <a:tc>
                  <a:txBody>
                    <a:bodyPr/>
                    <a:lstStyle/>
                    <a:p>
                      <a:pPr algn="ctr"/>
                      <a:r>
                        <a:rPr lang="en-US"/>
                        <a:t>ID</a:t>
                      </a:r>
                    </a:p>
                  </a:txBody>
                  <a:tcPr/>
                </a:tc>
                <a:tc>
                  <a:txBody>
                    <a:bodyPr/>
                    <a:lstStyle/>
                    <a:p>
                      <a:pPr algn="ctr"/>
                      <a:r>
                        <a:rPr lang="en-US"/>
                        <a:t>Type</a:t>
                      </a:r>
                    </a:p>
                  </a:txBody>
                  <a:tcPr/>
                </a:tc>
                <a:tc>
                  <a:txBody>
                    <a:bodyPr/>
                    <a:lstStyle/>
                    <a:p>
                      <a:pPr algn="ctr"/>
                      <a:r>
                        <a:rPr lang="en-US"/>
                        <a:t>Summary</a:t>
                      </a:r>
                    </a:p>
                  </a:txBody>
                  <a:tcPr/>
                </a:tc>
                <a:tc>
                  <a:txBody>
                    <a:bodyPr/>
                    <a:lstStyle/>
                    <a:p>
                      <a:pPr algn="ctr"/>
                      <a:r>
                        <a:rPr lang="en-US"/>
                        <a:t>Priority</a:t>
                      </a:r>
                    </a:p>
                  </a:txBody>
                  <a:tcPr/>
                </a:tc>
                <a:tc>
                  <a:txBody>
                    <a:bodyPr/>
                    <a:lstStyle/>
                    <a:p>
                      <a:pPr algn="ctr"/>
                      <a:r>
                        <a:rPr lang="en-US"/>
                        <a:t>Status</a:t>
                      </a:r>
                    </a:p>
                  </a:txBody>
                  <a:tcPr/>
                </a:tc>
                <a:tc>
                  <a:txBody>
                    <a:bodyPr/>
                    <a:lstStyle/>
                    <a:p>
                      <a:pPr algn="ctr"/>
                      <a:r>
                        <a:rPr lang="en-US"/>
                        <a:t>Story Points</a:t>
                      </a:r>
                    </a:p>
                  </a:txBody>
                  <a:tcPr/>
                </a:tc>
                <a:extLst>
                  <a:ext uri="{0D108BD9-81ED-4DB2-BD59-A6C34878D82A}">
                    <a16:rowId xmlns:a16="http://schemas.microsoft.com/office/drawing/2014/main" val="3340799858"/>
                  </a:ext>
                </a:extLst>
              </a:tr>
              <a:tr h="370840">
                <a:tc>
                  <a:txBody>
                    <a:bodyPr/>
                    <a:lstStyle/>
                    <a:p>
                      <a:pPr algn="ctr"/>
                      <a:r>
                        <a:rPr lang="en-US" sz="1100"/>
                        <a:t>HID-62</a:t>
                      </a:r>
                    </a:p>
                  </a:txBody>
                  <a:tcPr/>
                </a:tc>
                <a:tc>
                  <a:txBody>
                    <a:bodyPr/>
                    <a:lstStyle/>
                    <a:p>
                      <a:pPr algn="ctr"/>
                      <a:r>
                        <a:rPr lang="en-US" sz="1100"/>
                        <a:t>User Story</a:t>
                      </a:r>
                    </a:p>
                  </a:txBody>
                  <a:tcPr/>
                </a:tc>
                <a:tc>
                  <a:txBody>
                    <a:bodyPr/>
                    <a:lstStyle/>
                    <a:p>
                      <a:pPr algn="ctr"/>
                      <a:r>
                        <a:rPr lang="en-US" sz="1100"/>
                        <a:t>As a patient, I want to access the SymCheck application on the web so that I don’t have to download and run an instance myself</a:t>
                      </a:r>
                    </a:p>
                  </a:txBody>
                  <a:tcPr/>
                </a:tc>
                <a:tc>
                  <a:txBody>
                    <a:bodyPr/>
                    <a:lstStyle/>
                    <a:p>
                      <a:pPr algn="ctr"/>
                      <a:r>
                        <a:rPr lang="en-US" sz="1100"/>
                        <a:t>High</a:t>
                      </a:r>
                    </a:p>
                  </a:txBody>
                  <a:tcPr/>
                </a:tc>
                <a:tc>
                  <a:txBody>
                    <a:bodyPr/>
                    <a:lstStyle/>
                    <a:p>
                      <a:pPr algn="ctr"/>
                      <a:r>
                        <a:rPr lang="en-US" sz="1100"/>
                        <a:t>In Progress</a:t>
                      </a:r>
                    </a:p>
                  </a:txBody>
                  <a:tcPr/>
                </a:tc>
                <a:tc>
                  <a:txBody>
                    <a:bodyPr/>
                    <a:lstStyle/>
                    <a:p>
                      <a:pPr algn="ctr"/>
                      <a:r>
                        <a:rPr lang="en-US" sz="1100"/>
                        <a:t>8</a:t>
                      </a:r>
                    </a:p>
                  </a:txBody>
                  <a:tcPr/>
                </a:tc>
                <a:extLst>
                  <a:ext uri="{0D108BD9-81ED-4DB2-BD59-A6C34878D82A}">
                    <a16:rowId xmlns:a16="http://schemas.microsoft.com/office/drawing/2014/main" val="1800033219"/>
                  </a:ext>
                </a:extLst>
              </a:tr>
              <a:tr h="370840">
                <a:tc>
                  <a:txBody>
                    <a:bodyPr/>
                    <a:lstStyle/>
                    <a:p>
                      <a:pPr algn="ctr"/>
                      <a:r>
                        <a:rPr lang="en-US" sz="1100"/>
                        <a:t>HID-64</a:t>
                      </a:r>
                    </a:p>
                  </a:txBody>
                  <a:tcPr/>
                </a:tc>
                <a:tc>
                  <a:txBody>
                    <a:bodyPr/>
                    <a:lstStyle/>
                    <a:p>
                      <a:pPr algn="ctr"/>
                      <a:r>
                        <a:rPr lang="en-US" sz="1100"/>
                        <a:t>User Story</a:t>
                      </a:r>
                    </a:p>
                  </a:txBody>
                  <a:tcPr/>
                </a:tc>
                <a:tc>
                  <a:txBody>
                    <a:bodyPr/>
                    <a:lstStyle/>
                    <a:p>
                      <a:pPr algn="ctr"/>
                      <a:r>
                        <a:rPr lang="en-US" sz="1100"/>
                        <a:t>As a patient, I want to access SymCheck on my mobile device for convenience</a:t>
                      </a:r>
                    </a:p>
                  </a:txBody>
                  <a:tcPr/>
                </a:tc>
                <a:tc>
                  <a:txBody>
                    <a:bodyPr/>
                    <a:lstStyle/>
                    <a:p>
                      <a:pPr algn="ctr"/>
                      <a:r>
                        <a:rPr lang="en-US" sz="1100"/>
                        <a:t>High</a:t>
                      </a:r>
                    </a:p>
                  </a:txBody>
                  <a:tcPr/>
                </a:tc>
                <a:tc>
                  <a:txBody>
                    <a:bodyPr/>
                    <a:lstStyle/>
                    <a:p>
                      <a:pPr algn="ctr"/>
                      <a:r>
                        <a:rPr lang="en-US" sz="1100"/>
                        <a:t>To Do</a:t>
                      </a:r>
                    </a:p>
                  </a:txBody>
                  <a:tcPr/>
                </a:tc>
                <a:tc>
                  <a:txBody>
                    <a:bodyPr/>
                    <a:lstStyle/>
                    <a:p>
                      <a:pPr algn="ctr"/>
                      <a:r>
                        <a:rPr lang="en-US" sz="1100"/>
                        <a:t>5</a:t>
                      </a:r>
                    </a:p>
                  </a:txBody>
                  <a:tcPr/>
                </a:tc>
                <a:extLst>
                  <a:ext uri="{0D108BD9-81ED-4DB2-BD59-A6C34878D82A}">
                    <a16:rowId xmlns:a16="http://schemas.microsoft.com/office/drawing/2014/main" val="573544525"/>
                  </a:ext>
                </a:extLst>
              </a:tr>
              <a:tr h="370840">
                <a:tc>
                  <a:txBody>
                    <a:bodyPr/>
                    <a:lstStyle/>
                    <a:p>
                      <a:pPr algn="ctr"/>
                      <a:r>
                        <a:rPr lang="en-US" sz="1100"/>
                        <a:t>HID-73</a:t>
                      </a:r>
                    </a:p>
                  </a:txBody>
                  <a:tcPr/>
                </a:tc>
                <a:tc>
                  <a:txBody>
                    <a:bodyPr/>
                    <a:lstStyle/>
                    <a:p>
                      <a:pPr algn="ctr"/>
                      <a:r>
                        <a:rPr lang="en-US" sz="1100"/>
                        <a:t>Technical Task</a:t>
                      </a:r>
                    </a:p>
                  </a:txBody>
                  <a:tcPr/>
                </a:tc>
                <a:tc>
                  <a:txBody>
                    <a:bodyPr/>
                    <a:lstStyle/>
                    <a:p>
                      <a:pPr algn="ctr"/>
                      <a:r>
                        <a:rPr lang="en-US" sz="1100"/>
                        <a:t>Develop a python script to clear media folder OR implement a database for uploaded pictures</a:t>
                      </a:r>
                    </a:p>
                  </a:txBody>
                  <a:tcPr/>
                </a:tc>
                <a:tc>
                  <a:txBody>
                    <a:bodyPr/>
                    <a:lstStyle/>
                    <a:p>
                      <a:pPr algn="ctr"/>
                      <a:r>
                        <a:rPr lang="en-US" sz="1100"/>
                        <a:t>High</a:t>
                      </a:r>
                    </a:p>
                  </a:txBody>
                  <a:tcPr/>
                </a:tc>
                <a:tc>
                  <a:txBody>
                    <a:bodyPr/>
                    <a:lstStyle/>
                    <a:p>
                      <a:pPr algn="ctr"/>
                      <a:r>
                        <a:rPr lang="en-US" sz="1100"/>
                        <a:t>To Do</a:t>
                      </a:r>
                    </a:p>
                  </a:txBody>
                  <a:tcPr/>
                </a:tc>
                <a:tc>
                  <a:txBody>
                    <a:bodyPr/>
                    <a:lstStyle/>
                    <a:p>
                      <a:pPr algn="ctr"/>
                      <a:r>
                        <a:rPr lang="en-US" sz="1100"/>
                        <a:t>N/A</a:t>
                      </a:r>
                    </a:p>
                  </a:txBody>
                  <a:tcPr/>
                </a:tc>
                <a:extLst>
                  <a:ext uri="{0D108BD9-81ED-4DB2-BD59-A6C34878D82A}">
                    <a16:rowId xmlns:a16="http://schemas.microsoft.com/office/drawing/2014/main" val="1629023721"/>
                  </a:ext>
                </a:extLst>
              </a:tr>
              <a:tr h="370840">
                <a:tc>
                  <a:txBody>
                    <a:bodyPr/>
                    <a:lstStyle/>
                    <a:p>
                      <a:pPr algn="ctr"/>
                      <a:r>
                        <a:rPr lang="en-US" sz="1100"/>
                        <a:t>HID-78</a:t>
                      </a:r>
                    </a:p>
                  </a:txBody>
                  <a:tcPr/>
                </a:tc>
                <a:tc>
                  <a:txBody>
                    <a:bodyPr/>
                    <a:lstStyle/>
                    <a:p>
                      <a:pPr algn="ctr"/>
                      <a:r>
                        <a:rPr lang="en-US" sz="1100"/>
                        <a:t>Technical Task</a:t>
                      </a:r>
                    </a:p>
                  </a:txBody>
                  <a:tcPr/>
                </a:tc>
                <a:tc>
                  <a:txBody>
                    <a:bodyPr/>
                    <a:lstStyle/>
                    <a:p>
                      <a:pPr algn="ctr"/>
                      <a:r>
                        <a:rPr lang="en-US" sz="1100"/>
                        <a:t>Add ringworm as another illness that can be predicted</a:t>
                      </a:r>
                    </a:p>
                  </a:txBody>
                  <a:tcPr/>
                </a:tc>
                <a:tc>
                  <a:txBody>
                    <a:bodyPr/>
                    <a:lstStyle/>
                    <a:p>
                      <a:pPr algn="ctr"/>
                      <a:r>
                        <a:rPr lang="en-US" sz="1100"/>
                        <a:t>High</a:t>
                      </a:r>
                    </a:p>
                  </a:txBody>
                  <a:tcPr/>
                </a:tc>
                <a:tc>
                  <a:txBody>
                    <a:bodyPr/>
                    <a:lstStyle/>
                    <a:p>
                      <a:pPr algn="ctr"/>
                      <a:r>
                        <a:rPr lang="en-US" sz="1100"/>
                        <a:t>To Do</a:t>
                      </a:r>
                    </a:p>
                  </a:txBody>
                  <a:tcPr/>
                </a:tc>
                <a:tc>
                  <a:txBody>
                    <a:bodyPr/>
                    <a:lstStyle/>
                    <a:p>
                      <a:pPr algn="ctr"/>
                      <a:r>
                        <a:rPr lang="en-US" sz="1100"/>
                        <a:t>N/A</a:t>
                      </a:r>
                    </a:p>
                  </a:txBody>
                  <a:tcPr/>
                </a:tc>
                <a:extLst>
                  <a:ext uri="{0D108BD9-81ED-4DB2-BD59-A6C34878D82A}">
                    <a16:rowId xmlns:a16="http://schemas.microsoft.com/office/drawing/2014/main" val="519045683"/>
                  </a:ext>
                </a:extLst>
              </a:tr>
              <a:tr h="370840">
                <a:tc>
                  <a:txBody>
                    <a:bodyPr/>
                    <a:lstStyle/>
                    <a:p>
                      <a:pPr algn="ctr"/>
                      <a:r>
                        <a:rPr lang="en-US" sz="1100"/>
                        <a:t>HID-88</a:t>
                      </a:r>
                    </a:p>
                  </a:txBody>
                  <a:tcPr/>
                </a:tc>
                <a:tc>
                  <a:txBody>
                    <a:bodyPr/>
                    <a:lstStyle/>
                    <a:p>
                      <a:pPr algn="ctr"/>
                      <a:r>
                        <a:rPr lang="en-US" sz="1100"/>
                        <a:t>Technical Task</a:t>
                      </a:r>
                    </a:p>
                  </a:txBody>
                  <a:tcPr/>
                </a:tc>
                <a:tc>
                  <a:txBody>
                    <a:bodyPr/>
                    <a:lstStyle/>
                    <a:p>
                      <a:pPr algn="ctr"/>
                      <a:r>
                        <a:rPr lang="en-US" sz="1100"/>
                        <a:t>Set up AWS environment for development and production</a:t>
                      </a:r>
                    </a:p>
                  </a:txBody>
                  <a:tcPr/>
                </a:tc>
                <a:tc>
                  <a:txBody>
                    <a:bodyPr/>
                    <a:lstStyle/>
                    <a:p>
                      <a:pPr algn="ctr"/>
                      <a:r>
                        <a:rPr lang="en-US" sz="1100"/>
                        <a:t>High</a:t>
                      </a:r>
                    </a:p>
                  </a:txBody>
                  <a:tcPr/>
                </a:tc>
                <a:tc>
                  <a:txBody>
                    <a:bodyPr/>
                    <a:lstStyle/>
                    <a:p>
                      <a:pPr algn="ctr"/>
                      <a:r>
                        <a:rPr lang="en-US" sz="1100"/>
                        <a:t>In Progress</a:t>
                      </a:r>
                    </a:p>
                  </a:txBody>
                  <a:tcPr/>
                </a:tc>
                <a:tc>
                  <a:txBody>
                    <a:bodyPr/>
                    <a:lstStyle/>
                    <a:p>
                      <a:pPr algn="ctr"/>
                      <a:r>
                        <a:rPr lang="en-US" sz="1100"/>
                        <a:t>N/A</a:t>
                      </a:r>
                    </a:p>
                  </a:txBody>
                  <a:tcPr/>
                </a:tc>
                <a:extLst>
                  <a:ext uri="{0D108BD9-81ED-4DB2-BD59-A6C34878D82A}">
                    <a16:rowId xmlns:a16="http://schemas.microsoft.com/office/drawing/2014/main" val="3245166491"/>
                  </a:ext>
                </a:extLst>
              </a:tr>
              <a:tr h="370840">
                <a:tc>
                  <a:txBody>
                    <a:bodyPr/>
                    <a:lstStyle/>
                    <a:p>
                      <a:pPr algn="ctr"/>
                      <a:r>
                        <a:rPr lang="en-US" sz="1100"/>
                        <a:t>HID-95</a:t>
                      </a:r>
                    </a:p>
                  </a:txBody>
                  <a:tcPr/>
                </a:tc>
                <a:tc>
                  <a:txBody>
                    <a:bodyPr/>
                    <a:lstStyle/>
                    <a:p>
                      <a:pPr algn="ctr"/>
                      <a:r>
                        <a:rPr lang="en-US" sz="1100"/>
                        <a:t>User Story</a:t>
                      </a:r>
                    </a:p>
                  </a:txBody>
                  <a:tcPr/>
                </a:tc>
                <a:tc>
                  <a:txBody>
                    <a:bodyPr/>
                    <a:lstStyle/>
                    <a:p>
                      <a:pPr algn="ctr"/>
                      <a:r>
                        <a:rPr lang="en-US" sz="1100"/>
                        <a:t>As a patient, I want to be able to easily understand my illness is so that I know how serious it is</a:t>
                      </a:r>
                    </a:p>
                  </a:txBody>
                  <a:tcPr/>
                </a:tc>
                <a:tc>
                  <a:txBody>
                    <a:bodyPr/>
                    <a:lstStyle/>
                    <a:p>
                      <a:pPr algn="ctr"/>
                      <a:r>
                        <a:rPr lang="en-US" sz="1100"/>
                        <a:t>Medium</a:t>
                      </a:r>
                    </a:p>
                  </a:txBody>
                  <a:tcPr/>
                </a:tc>
                <a:tc>
                  <a:txBody>
                    <a:bodyPr/>
                    <a:lstStyle/>
                    <a:p>
                      <a:pPr algn="ctr"/>
                      <a:r>
                        <a:rPr lang="en-US" sz="1100"/>
                        <a:t>To Do</a:t>
                      </a:r>
                    </a:p>
                  </a:txBody>
                  <a:tcPr/>
                </a:tc>
                <a:tc>
                  <a:txBody>
                    <a:bodyPr/>
                    <a:lstStyle/>
                    <a:p>
                      <a:pPr algn="ctr"/>
                      <a:r>
                        <a:rPr lang="en-US" sz="1100"/>
                        <a:t>3</a:t>
                      </a:r>
                    </a:p>
                  </a:txBody>
                  <a:tcPr/>
                </a:tc>
                <a:extLst>
                  <a:ext uri="{0D108BD9-81ED-4DB2-BD59-A6C34878D82A}">
                    <a16:rowId xmlns:a16="http://schemas.microsoft.com/office/drawing/2014/main" val="3909254397"/>
                  </a:ext>
                </a:extLst>
              </a:tr>
              <a:tr h="370840">
                <a:tc>
                  <a:txBody>
                    <a:bodyPr/>
                    <a:lstStyle/>
                    <a:p>
                      <a:pPr algn="ctr"/>
                      <a:r>
                        <a:rPr lang="en-US" sz="1100"/>
                        <a:t>HID-96</a:t>
                      </a:r>
                    </a:p>
                  </a:txBody>
                  <a:tcPr/>
                </a:tc>
                <a:tc>
                  <a:txBody>
                    <a:bodyPr/>
                    <a:lstStyle/>
                    <a:p>
                      <a:pPr algn="ctr"/>
                      <a:r>
                        <a:rPr lang="en-US" sz="1100"/>
                        <a:t>Technical Task</a:t>
                      </a:r>
                    </a:p>
                  </a:txBody>
                  <a:tcPr/>
                </a:tc>
                <a:tc>
                  <a:txBody>
                    <a:bodyPr/>
                    <a:lstStyle/>
                    <a:p>
                      <a:pPr algn="ctr"/>
                      <a:r>
                        <a:rPr lang="en-US" sz="1100"/>
                        <a:t>Optimize SymCheck code</a:t>
                      </a:r>
                    </a:p>
                  </a:txBody>
                  <a:tcPr/>
                </a:tc>
                <a:tc>
                  <a:txBody>
                    <a:bodyPr/>
                    <a:lstStyle/>
                    <a:p>
                      <a:pPr algn="ctr"/>
                      <a:r>
                        <a:rPr lang="en-US" sz="1100"/>
                        <a:t>Medium</a:t>
                      </a:r>
                    </a:p>
                  </a:txBody>
                  <a:tcPr/>
                </a:tc>
                <a:tc>
                  <a:txBody>
                    <a:bodyPr/>
                    <a:lstStyle/>
                    <a:p>
                      <a:pPr algn="ctr"/>
                      <a:r>
                        <a:rPr lang="en-US" sz="1100"/>
                        <a:t>To Do</a:t>
                      </a:r>
                    </a:p>
                  </a:txBody>
                  <a:tcPr/>
                </a:tc>
                <a:tc>
                  <a:txBody>
                    <a:bodyPr/>
                    <a:lstStyle/>
                    <a:p>
                      <a:pPr algn="ctr"/>
                      <a:r>
                        <a:rPr lang="en-US" sz="1100"/>
                        <a:t>N/A</a:t>
                      </a:r>
                    </a:p>
                  </a:txBody>
                  <a:tcPr/>
                </a:tc>
                <a:extLst>
                  <a:ext uri="{0D108BD9-81ED-4DB2-BD59-A6C34878D82A}">
                    <a16:rowId xmlns:a16="http://schemas.microsoft.com/office/drawing/2014/main" val="414601115"/>
                  </a:ext>
                </a:extLst>
              </a:tr>
              <a:tr h="370840">
                <a:tc>
                  <a:txBody>
                    <a:bodyPr/>
                    <a:lstStyle/>
                    <a:p>
                      <a:pPr algn="ctr"/>
                      <a:r>
                        <a:rPr lang="en-US" sz="1100"/>
                        <a:t>HID-72</a:t>
                      </a:r>
                    </a:p>
                  </a:txBody>
                  <a:tcPr/>
                </a:tc>
                <a:tc>
                  <a:txBody>
                    <a:bodyPr/>
                    <a:lstStyle/>
                    <a:p>
                      <a:pPr algn="ctr"/>
                      <a:r>
                        <a:rPr lang="en-US" sz="1100"/>
                        <a:t>Technical Task</a:t>
                      </a:r>
                    </a:p>
                  </a:txBody>
                  <a:tcPr/>
                </a:tc>
                <a:tc>
                  <a:txBody>
                    <a:bodyPr/>
                    <a:lstStyle/>
                    <a:p>
                      <a:pPr algn="ctr"/>
                      <a:r>
                        <a:rPr lang="en-US" sz="1100"/>
                        <a:t>Create a presentation for Sprint 8</a:t>
                      </a:r>
                    </a:p>
                  </a:txBody>
                  <a:tcPr/>
                </a:tc>
                <a:tc>
                  <a:txBody>
                    <a:bodyPr/>
                    <a:lstStyle/>
                    <a:p>
                      <a:pPr algn="ctr"/>
                      <a:r>
                        <a:rPr lang="en-US" sz="1100"/>
                        <a:t>Low</a:t>
                      </a:r>
                    </a:p>
                  </a:txBody>
                  <a:tcPr/>
                </a:tc>
                <a:tc>
                  <a:txBody>
                    <a:bodyPr/>
                    <a:lstStyle/>
                    <a:p>
                      <a:pPr algn="ctr"/>
                      <a:r>
                        <a:rPr lang="en-US" sz="1100"/>
                        <a:t>To Do</a:t>
                      </a:r>
                    </a:p>
                  </a:txBody>
                  <a:tcPr/>
                </a:tc>
                <a:tc>
                  <a:txBody>
                    <a:bodyPr/>
                    <a:lstStyle/>
                    <a:p>
                      <a:pPr algn="ctr"/>
                      <a:r>
                        <a:rPr lang="en-US" sz="1100"/>
                        <a:t>N/A</a:t>
                      </a:r>
                    </a:p>
                  </a:txBody>
                  <a:tcPr/>
                </a:tc>
                <a:extLst>
                  <a:ext uri="{0D108BD9-81ED-4DB2-BD59-A6C34878D82A}">
                    <a16:rowId xmlns:a16="http://schemas.microsoft.com/office/drawing/2014/main" val="2920103465"/>
                  </a:ext>
                </a:extLst>
              </a:tr>
            </a:tbl>
          </a:graphicData>
        </a:graphic>
      </p:graphicFrame>
    </p:spTree>
    <p:extLst>
      <p:ext uri="{BB962C8B-B14F-4D97-AF65-F5344CB8AC3E}">
        <p14:creationId xmlns:p14="http://schemas.microsoft.com/office/powerpoint/2010/main" val="151507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251F04-A2FF-4D4F-89A6-078C57E47C91}"/>
              </a:ext>
            </a:extLst>
          </p:cNvPr>
          <p:cNvSpPr>
            <a:spLocks noGrp="1"/>
          </p:cNvSpPr>
          <p:nvPr>
            <p:ph type="title"/>
          </p:nvPr>
        </p:nvSpPr>
        <p:spPr/>
        <p:txBody>
          <a:bodyPr>
            <a:normAutofit fontScale="90000"/>
          </a:bodyPr>
          <a:lstStyle/>
          <a:p>
            <a:r>
              <a:rPr lang="en-US"/>
              <a:t>Retrospectives </a:t>
            </a:r>
            <a:br>
              <a:rPr lang="en-US"/>
            </a:br>
            <a:endParaRPr lang="en-US" sz="4000"/>
          </a:p>
        </p:txBody>
      </p:sp>
      <p:sp>
        <p:nvSpPr>
          <p:cNvPr id="4" name="Rectangle 3">
            <a:extLst>
              <a:ext uri="{FF2B5EF4-FFF2-40B4-BE49-F238E27FC236}">
                <a16:creationId xmlns:a16="http://schemas.microsoft.com/office/drawing/2014/main" id="{ED08265F-6B22-E640-98D9-764C95B8C2BE}"/>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Slide Number Placeholder 1">
            <a:extLst>
              <a:ext uri="{FF2B5EF4-FFF2-40B4-BE49-F238E27FC236}">
                <a16:creationId xmlns:a16="http://schemas.microsoft.com/office/drawing/2014/main" id="{E5635EE7-97A2-4E99-B2E9-6262ACE297B6}"/>
              </a:ext>
            </a:extLst>
          </p:cNvPr>
          <p:cNvSpPr>
            <a:spLocks noGrp="1"/>
          </p:cNvSpPr>
          <p:nvPr>
            <p:ph type="sldNum" sz="quarter" idx="12"/>
          </p:nvPr>
        </p:nvSpPr>
        <p:spPr/>
        <p:txBody>
          <a:bodyPr/>
          <a:lstStyle/>
          <a:p>
            <a:fld id="{C263D6C4-4840-40CC-AC84-17E24B3B7BDE}" type="slidenum">
              <a:rPr lang="en-US" noProof="0" smtClean="0"/>
              <a:pPr/>
              <a:t>25</a:t>
            </a:fld>
            <a:endParaRPr lang="en-US" noProof="0"/>
          </a:p>
        </p:txBody>
      </p:sp>
    </p:spTree>
    <p:extLst>
      <p:ext uri="{BB962C8B-B14F-4D97-AF65-F5344CB8AC3E}">
        <p14:creationId xmlns:p14="http://schemas.microsoft.com/office/powerpoint/2010/main" val="121636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0B244B8-CD90-4AD3-BE08-F4211EE205F4}"/>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Retrospectives</a:t>
            </a:r>
          </a:p>
        </p:txBody>
      </p:sp>
      <p:sp>
        <p:nvSpPr>
          <p:cNvPr id="7" name="Rectangle 6">
            <a:extLst>
              <a:ext uri="{FF2B5EF4-FFF2-40B4-BE49-F238E27FC236}">
                <a16:creationId xmlns:a16="http://schemas.microsoft.com/office/drawing/2014/main" id="{BC6D360C-F0AA-7248-AC6C-6C39681D4424}"/>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Slide Number Placeholder 1">
            <a:extLst>
              <a:ext uri="{FF2B5EF4-FFF2-40B4-BE49-F238E27FC236}">
                <a16:creationId xmlns:a16="http://schemas.microsoft.com/office/drawing/2014/main" id="{EE4BFE31-25D2-40A0-94FD-1980F4B0BA10}"/>
              </a:ext>
            </a:extLst>
          </p:cNvPr>
          <p:cNvSpPr>
            <a:spLocks noGrp="1"/>
          </p:cNvSpPr>
          <p:nvPr>
            <p:ph type="sldNum" sz="quarter" idx="12"/>
          </p:nvPr>
        </p:nvSpPr>
        <p:spPr/>
        <p:txBody>
          <a:bodyPr/>
          <a:lstStyle/>
          <a:p>
            <a:fld id="{C263D6C4-4840-40CC-AC84-17E24B3B7BDE}" type="slidenum">
              <a:rPr lang="en-US" noProof="0" smtClean="0"/>
              <a:pPr/>
              <a:t>26</a:t>
            </a:fld>
            <a:endParaRPr lang="en-US" noProof="0"/>
          </a:p>
        </p:txBody>
      </p:sp>
      <p:sp>
        <p:nvSpPr>
          <p:cNvPr id="4" name="Freeform: Shape 3">
            <a:extLst>
              <a:ext uri="{FF2B5EF4-FFF2-40B4-BE49-F238E27FC236}">
                <a16:creationId xmlns:a16="http://schemas.microsoft.com/office/drawing/2014/main" id="{3D0098A0-8252-44BB-9CE2-F06A434F0B62}"/>
              </a:ext>
            </a:extLst>
          </p:cNvPr>
          <p:cNvSpPr/>
          <p:nvPr/>
        </p:nvSpPr>
        <p:spPr>
          <a:xfrm>
            <a:off x="4634165" y="1747819"/>
            <a:ext cx="1322698" cy="882239"/>
          </a:xfrm>
          <a:custGeom>
            <a:avLst/>
            <a:gdLst>
              <a:gd name="connsiteX0" fmla="*/ 0 w 1322698"/>
              <a:gd name="connsiteY0" fmla="*/ 0 h 882239"/>
              <a:gd name="connsiteX1" fmla="*/ 1322698 w 1322698"/>
              <a:gd name="connsiteY1" fmla="*/ 0 h 882239"/>
              <a:gd name="connsiteX2" fmla="*/ 1322698 w 1322698"/>
              <a:gd name="connsiteY2" fmla="*/ 882239 h 882239"/>
              <a:gd name="connsiteX3" fmla="*/ 0 w 1322698"/>
              <a:gd name="connsiteY3" fmla="*/ 882239 h 882239"/>
              <a:gd name="connsiteX4" fmla="*/ 0 w 1322698"/>
              <a:gd name="connsiteY4" fmla="*/ 0 h 882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698" h="882239">
                <a:moveTo>
                  <a:pt x="0" y="0"/>
                </a:moveTo>
                <a:lnTo>
                  <a:pt x="1322698" y="0"/>
                </a:lnTo>
                <a:lnTo>
                  <a:pt x="1322698" y="882239"/>
                </a:lnTo>
                <a:lnTo>
                  <a:pt x="0" y="882239"/>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1631" tIns="92456" rIns="92457" bIns="92456" numCol="1" spcCol="1270" anchor="ctr" anchorCtr="0">
            <a:noAutofit/>
          </a:bodyPr>
          <a:lstStyle/>
          <a:p>
            <a:pPr marL="0" lvl="0" indent="0" algn="l" defTabSz="577850">
              <a:lnSpc>
                <a:spcPct val="90000"/>
              </a:lnSpc>
              <a:spcBef>
                <a:spcPct val="0"/>
              </a:spcBef>
              <a:spcAft>
                <a:spcPct val="35000"/>
              </a:spcAft>
              <a:buNone/>
            </a:pPr>
            <a:r>
              <a:rPr lang="en-US" sz="1200" kern="1200" dirty="0"/>
              <a:t>Logging work more consistently</a:t>
            </a:r>
          </a:p>
        </p:txBody>
      </p:sp>
      <p:sp>
        <p:nvSpPr>
          <p:cNvPr id="8" name="Freeform: Shape 7">
            <a:extLst>
              <a:ext uri="{FF2B5EF4-FFF2-40B4-BE49-F238E27FC236}">
                <a16:creationId xmlns:a16="http://schemas.microsoft.com/office/drawing/2014/main" id="{E6088591-FC33-41B5-A425-D9433E7DB442}"/>
              </a:ext>
            </a:extLst>
          </p:cNvPr>
          <p:cNvSpPr/>
          <p:nvPr/>
        </p:nvSpPr>
        <p:spPr>
          <a:xfrm>
            <a:off x="6838662" y="1747819"/>
            <a:ext cx="1322698" cy="882239"/>
          </a:xfrm>
          <a:custGeom>
            <a:avLst/>
            <a:gdLst>
              <a:gd name="connsiteX0" fmla="*/ 0 w 1322698"/>
              <a:gd name="connsiteY0" fmla="*/ 0 h 882239"/>
              <a:gd name="connsiteX1" fmla="*/ 1322698 w 1322698"/>
              <a:gd name="connsiteY1" fmla="*/ 0 h 882239"/>
              <a:gd name="connsiteX2" fmla="*/ 1322698 w 1322698"/>
              <a:gd name="connsiteY2" fmla="*/ 882239 h 882239"/>
              <a:gd name="connsiteX3" fmla="*/ 0 w 1322698"/>
              <a:gd name="connsiteY3" fmla="*/ 882239 h 882239"/>
              <a:gd name="connsiteX4" fmla="*/ 0 w 1322698"/>
              <a:gd name="connsiteY4" fmla="*/ 0 h 882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698" h="882239">
                <a:moveTo>
                  <a:pt x="0" y="0"/>
                </a:moveTo>
                <a:lnTo>
                  <a:pt x="1322698" y="0"/>
                </a:lnTo>
                <a:lnTo>
                  <a:pt x="1322698" y="882239"/>
                </a:lnTo>
                <a:lnTo>
                  <a:pt x="0" y="882239"/>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1632" tIns="92456" rIns="92456" bIns="92456" numCol="1" spcCol="1270" anchor="ctr" anchorCtr="0">
            <a:noAutofit/>
          </a:bodyPr>
          <a:lstStyle/>
          <a:p>
            <a:pPr marL="0" lvl="0" indent="0" algn="l" defTabSz="577850">
              <a:lnSpc>
                <a:spcPct val="90000"/>
              </a:lnSpc>
              <a:spcBef>
                <a:spcPct val="0"/>
              </a:spcBef>
              <a:spcAft>
                <a:spcPct val="35000"/>
              </a:spcAft>
              <a:buNone/>
            </a:pPr>
            <a:r>
              <a:rPr lang="en-US" sz="1200" kern="1200" dirty="0"/>
              <a:t>Coding in a cloud collaborative environment</a:t>
            </a:r>
          </a:p>
        </p:txBody>
      </p:sp>
      <p:sp>
        <p:nvSpPr>
          <p:cNvPr id="19" name="Freeform: Shape 18">
            <a:extLst>
              <a:ext uri="{FF2B5EF4-FFF2-40B4-BE49-F238E27FC236}">
                <a16:creationId xmlns:a16="http://schemas.microsoft.com/office/drawing/2014/main" id="{E711F14D-885D-4B9B-9F28-4612B853C04A}"/>
              </a:ext>
            </a:extLst>
          </p:cNvPr>
          <p:cNvSpPr/>
          <p:nvPr/>
        </p:nvSpPr>
        <p:spPr>
          <a:xfrm>
            <a:off x="9043159" y="1747819"/>
            <a:ext cx="1322698" cy="882239"/>
          </a:xfrm>
          <a:custGeom>
            <a:avLst/>
            <a:gdLst>
              <a:gd name="connsiteX0" fmla="*/ 0 w 1322698"/>
              <a:gd name="connsiteY0" fmla="*/ 0 h 882239"/>
              <a:gd name="connsiteX1" fmla="*/ 1322698 w 1322698"/>
              <a:gd name="connsiteY1" fmla="*/ 0 h 882239"/>
              <a:gd name="connsiteX2" fmla="*/ 1322698 w 1322698"/>
              <a:gd name="connsiteY2" fmla="*/ 882239 h 882239"/>
              <a:gd name="connsiteX3" fmla="*/ 0 w 1322698"/>
              <a:gd name="connsiteY3" fmla="*/ 882239 h 882239"/>
              <a:gd name="connsiteX4" fmla="*/ 0 w 1322698"/>
              <a:gd name="connsiteY4" fmla="*/ 0 h 882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698" h="882239">
                <a:moveTo>
                  <a:pt x="0" y="0"/>
                </a:moveTo>
                <a:lnTo>
                  <a:pt x="1322698" y="0"/>
                </a:lnTo>
                <a:lnTo>
                  <a:pt x="1322698" y="882239"/>
                </a:lnTo>
                <a:lnTo>
                  <a:pt x="0" y="882239"/>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1632" tIns="92456" rIns="92456" bIns="92456" numCol="1" spcCol="1270" anchor="ctr" anchorCtr="0">
            <a:noAutofit/>
          </a:bodyPr>
          <a:lstStyle/>
          <a:p>
            <a:pPr marL="0" lvl="0" indent="0" algn="l" defTabSz="577850">
              <a:lnSpc>
                <a:spcPct val="90000"/>
              </a:lnSpc>
              <a:spcBef>
                <a:spcPct val="0"/>
              </a:spcBef>
              <a:spcAft>
                <a:spcPct val="35000"/>
              </a:spcAft>
              <a:buNone/>
            </a:pPr>
            <a:r>
              <a:rPr lang="en-US" sz="1200" kern="1200" dirty="0"/>
              <a:t>Meaningful tri-weekly meetings</a:t>
            </a:r>
          </a:p>
        </p:txBody>
      </p:sp>
      <p:sp>
        <p:nvSpPr>
          <p:cNvPr id="25" name="Freeform: Shape 24">
            <a:extLst>
              <a:ext uri="{FF2B5EF4-FFF2-40B4-BE49-F238E27FC236}">
                <a16:creationId xmlns:a16="http://schemas.microsoft.com/office/drawing/2014/main" id="{103B2035-1F2C-4124-A24D-E42CF8E1FF8A}"/>
              </a:ext>
            </a:extLst>
          </p:cNvPr>
          <p:cNvSpPr/>
          <p:nvPr/>
        </p:nvSpPr>
        <p:spPr>
          <a:xfrm>
            <a:off x="9012365" y="3489376"/>
            <a:ext cx="1317982" cy="879094"/>
          </a:xfrm>
          <a:custGeom>
            <a:avLst/>
            <a:gdLst>
              <a:gd name="connsiteX0" fmla="*/ 0 w 1317982"/>
              <a:gd name="connsiteY0" fmla="*/ 0 h 879094"/>
              <a:gd name="connsiteX1" fmla="*/ 1317982 w 1317982"/>
              <a:gd name="connsiteY1" fmla="*/ 0 h 879094"/>
              <a:gd name="connsiteX2" fmla="*/ 1317982 w 1317982"/>
              <a:gd name="connsiteY2" fmla="*/ 879094 h 879094"/>
              <a:gd name="connsiteX3" fmla="*/ 0 w 1317982"/>
              <a:gd name="connsiteY3" fmla="*/ 879094 h 879094"/>
              <a:gd name="connsiteX4" fmla="*/ 0 w 1317982"/>
              <a:gd name="connsiteY4" fmla="*/ 0 h 87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982" h="879094">
                <a:moveTo>
                  <a:pt x="0" y="0"/>
                </a:moveTo>
                <a:lnTo>
                  <a:pt x="1317982" y="0"/>
                </a:lnTo>
                <a:lnTo>
                  <a:pt x="1317982" y="879094"/>
                </a:lnTo>
                <a:lnTo>
                  <a:pt x="0" y="879094"/>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lt1">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0877"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dirty="0"/>
              <a:t>Coding initially with optimization in mind</a:t>
            </a:r>
          </a:p>
        </p:txBody>
      </p:sp>
      <p:sp>
        <p:nvSpPr>
          <p:cNvPr id="26" name="Freeform: Shape 25">
            <a:extLst>
              <a:ext uri="{FF2B5EF4-FFF2-40B4-BE49-F238E27FC236}">
                <a16:creationId xmlns:a16="http://schemas.microsoft.com/office/drawing/2014/main" id="{0A2A8081-68ED-4B56-B8EB-AB3F9B78A0D3}"/>
              </a:ext>
            </a:extLst>
          </p:cNvPr>
          <p:cNvSpPr/>
          <p:nvPr/>
        </p:nvSpPr>
        <p:spPr>
          <a:xfrm>
            <a:off x="8309445" y="3137915"/>
            <a:ext cx="878655" cy="878655"/>
          </a:xfrm>
          <a:custGeom>
            <a:avLst/>
            <a:gdLst>
              <a:gd name="connsiteX0" fmla="*/ 0 w 878655"/>
              <a:gd name="connsiteY0" fmla="*/ 439328 h 878655"/>
              <a:gd name="connsiteX1" fmla="*/ 439328 w 878655"/>
              <a:gd name="connsiteY1" fmla="*/ 0 h 878655"/>
              <a:gd name="connsiteX2" fmla="*/ 878656 w 878655"/>
              <a:gd name="connsiteY2" fmla="*/ 439328 h 878655"/>
              <a:gd name="connsiteX3" fmla="*/ 439328 w 878655"/>
              <a:gd name="connsiteY3" fmla="*/ 878656 h 878655"/>
              <a:gd name="connsiteX4" fmla="*/ 0 w 878655"/>
              <a:gd name="connsiteY4" fmla="*/ 439328 h 878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655" h="878655">
                <a:moveTo>
                  <a:pt x="0" y="439328"/>
                </a:moveTo>
                <a:cubicBezTo>
                  <a:pt x="0" y="196694"/>
                  <a:pt x="196694" y="0"/>
                  <a:pt x="439328" y="0"/>
                </a:cubicBezTo>
                <a:cubicBezTo>
                  <a:pt x="681962" y="0"/>
                  <a:pt x="878656" y="196694"/>
                  <a:pt x="878656" y="439328"/>
                </a:cubicBezTo>
                <a:cubicBezTo>
                  <a:pt x="878656" y="681962"/>
                  <a:pt x="681962" y="878656"/>
                  <a:pt x="439328" y="878656"/>
                </a:cubicBezTo>
                <a:cubicBezTo>
                  <a:pt x="196694" y="878656"/>
                  <a:pt x="0" y="681962"/>
                  <a:pt x="0" y="439328"/>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txBody>
          <a:bodyPr spcFirstLastPara="0" vert="horz" wrap="square" lIns="128676" tIns="128676" rIns="128676" bIns="128676" numCol="1" spcCol="1270" anchor="ctr" anchorCtr="0">
            <a:noAutofit/>
          </a:bodyPr>
          <a:lstStyle/>
          <a:p>
            <a:pPr marL="0" lvl="0" indent="0" algn="ctr" defTabSz="2089150">
              <a:lnSpc>
                <a:spcPct val="90000"/>
              </a:lnSpc>
              <a:spcBef>
                <a:spcPct val="0"/>
              </a:spcBef>
              <a:spcAft>
                <a:spcPct val="35000"/>
              </a:spcAft>
              <a:buNone/>
            </a:pPr>
            <a:r>
              <a:rPr lang="en-US" sz="4700" kern="1200" dirty="0"/>
              <a:t>3</a:t>
            </a:r>
          </a:p>
        </p:txBody>
      </p:sp>
      <p:sp>
        <p:nvSpPr>
          <p:cNvPr id="27" name="Freeform: Shape 26">
            <a:extLst>
              <a:ext uri="{FF2B5EF4-FFF2-40B4-BE49-F238E27FC236}">
                <a16:creationId xmlns:a16="http://schemas.microsoft.com/office/drawing/2014/main" id="{065080A2-5A7C-4F41-AC0C-91F7F6B36F73}"/>
              </a:ext>
            </a:extLst>
          </p:cNvPr>
          <p:cNvSpPr/>
          <p:nvPr/>
        </p:nvSpPr>
        <p:spPr>
          <a:xfrm>
            <a:off x="6815731" y="3456375"/>
            <a:ext cx="1366045" cy="968559"/>
          </a:xfrm>
          <a:custGeom>
            <a:avLst/>
            <a:gdLst>
              <a:gd name="connsiteX0" fmla="*/ 0 w 1366045"/>
              <a:gd name="connsiteY0" fmla="*/ 0 h 968559"/>
              <a:gd name="connsiteX1" fmla="*/ 1366045 w 1366045"/>
              <a:gd name="connsiteY1" fmla="*/ 0 h 968559"/>
              <a:gd name="connsiteX2" fmla="*/ 1366045 w 1366045"/>
              <a:gd name="connsiteY2" fmla="*/ 968559 h 968559"/>
              <a:gd name="connsiteX3" fmla="*/ 0 w 1366045"/>
              <a:gd name="connsiteY3" fmla="*/ 968559 h 968559"/>
              <a:gd name="connsiteX4" fmla="*/ 0 w 1366045"/>
              <a:gd name="connsiteY4" fmla="*/ 0 h 96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045" h="968559">
                <a:moveTo>
                  <a:pt x="0" y="0"/>
                </a:moveTo>
                <a:lnTo>
                  <a:pt x="1366045" y="0"/>
                </a:lnTo>
                <a:lnTo>
                  <a:pt x="1366045" y="968559"/>
                </a:lnTo>
                <a:lnTo>
                  <a:pt x="0" y="968559"/>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lt1">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8567" tIns="85344" rIns="85345" bIns="85344" numCol="1" spcCol="1270" anchor="ctr" anchorCtr="0">
            <a:noAutofit/>
          </a:bodyPr>
          <a:lstStyle/>
          <a:p>
            <a:pPr marL="0" lvl="0" indent="0" algn="l" defTabSz="533400" rtl="0">
              <a:lnSpc>
                <a:spcPct val="90000"/>
              </a:lnSpc>
              <a:spcBef>
                <a:spcPct val="0"/>
              </a:spcBef>
              <a:spcAft>
                <a:spcPct val="35000"/>
              </a:spcAft>
              <a:buNone/>
            </a:pPr>
            <a:r>
              <a:rPr lang="en-US" sz="1200" kern="1200" dirty="0"/>
              <a:t>Communicating new feature ideas effectively</a:t>
            </a:r>
            <a:r>
              <a:rPr lang="en-US" sz="1200" kern="1200" dirty="0">
                <a:latin typeface="Trebuchet MS"/>
              </a:rPr>
              <a:t> </a:t>
            </a:r>
            <a:endParaRPr lang="en-US" sz="1200" kern="1200" dirty="0"/>
          </a:p>
        </p:txBody>
      </p:sp>
      <p:sp>
        <p:nvSpPr>
          <p:cNvPr id="28" name="Freeform: Shape 27">
            <a:extLst>
              <a:ext uri="{FF2B5EF4-FFF2-40B4-BE49-F238E27FC236}">
                <a16:creationId xmlns:a16="http://schemas.microsoft.com/office/drawing/2014/main" id="{A017D611-0B08-4CB6-9301-21B08AA31D89}"/>
              </a:ext>
            </a:extLst>
          </p:cNvPr>
          <p:cNvSpPr/>
          <p:nvPr/>
        </p:nvSpPr>
        <p:spPr>
          <a:xfrm>
            <a:off x="6160869" y="3104913"/>
            <a:ext cx="878655" cy="878655"/>
          </a:xfrm>
          <a:custGeom>
            <a:avLst/>
            <a:gdLst>
              <a:gd name="connsiteX0" fmla="*/ 0 w 878655"/>
              <a:gd name="connsiteY0" fmla="*/ 439328 h 878655"/>
              <a:gd name="connsiteX1" fmla="*/ 439328 w 878655"/>
              <a:gd name="connsiteY1" fmla="*/ 0 h 878655"/>
              <a:gd name="connsiteX2" fmla="*/ 878656 w 878655"/>
              <a:gd name="connsiteY2" fmla="*/ 439328 h 878655"/>
              <a:gd name="connsiteX3" fmla="*/ 439328 w 878655"/>
              <a:gd name="connsiteY3" fmla="*/ 878656 h 878655"/>
              <a:gd name="connsiteX4" fmla="*/ 0 w 878655"/>
              <a:gd name="connsiteY4" fmla="*/ 439328 h 878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655" h="878655">
                <a:moveTo>
                  <a:pt x="0" y="439328"/>
                </a:moveTo>
                <a:cubicBezTo>
                  <a:pt x="0" y="196694"/>
                  <a:pt x="196694" y="0"/>
                  <a:pt x="439328" y="0"/>
                </a:cubicBezTo>
                <a:cubicBezTo>
                  <a:pt x="681962" y="0"/>
                  <a:pt x="878656" y="196694"/>
                  <a:pt x="878656" y="439328"/>
                </a:cubicBezTo>
                <a:cubicBezTo>
                  <a:pt x="878656" y="681962"/>
                  <a:pt x="681962" y="878656"/>
                  <a:pt x="439328" y="878656"/>
                </a:cubicBezTo>
                <a:cubicBezTo>
                  <a:pt x="196694" y="878656"/>
                  <a:pt x="0" y="681962"/>
                  <a:pt x="0" y="439328"/>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txBody>
          <a:bodyPr spcFirstLastPara="0" vert="horz" wrap="square" lIns="128676" tIns="128676" rIns="128676" bIns="128676" numCol="1" spcCol="1270" anchor="ctr" anchorCtr="0">
            <a:noAutofit/>
          </a:bodyPr>
          <a:lstStyle/>
          <a:p>
            <a:pPr marL="0" lvl="0" indent="0" algn="ctr" defTabSz="2089150">
              <a:lnSpc>
                <a:spcPct val="90000"/>
              </a:lnSpc>
              <a:spcBef>
                <a:spcPct val="0"/>
              </a:spcBef>
              <a:spcAft>
                <a:spcPct val="35000"/>
              </a:spcAft>
              <a:buNone/>
            </a:pPr>
            <a:r>
              <a:rPr lang="en-US" sz="4700" kern="1200"/>
              <a:t>2</a:t>
            </a:r>
          </a:p>
        </p:txBody>
      </p:sp>
      <p:sp>
        <p:nvSpPr>
          <p:cNvPr id="29" name="Freeform: Shape 28">
            <a:extLst>
              <a:ext uri="{FF2B5EF4-FFF2-40B4-BE49-F238E27FC236}">
                <a16:creationId xmlns:a16="http://schemas.microsoft.com/office/drawing/2014/main" id="{E52F1554-ABF2-460F-8735-1021FF76D5B5}"/>
              </a:ext>
            </a:extLst>
          </p:cNvPr>
          <p:cNvSpPr/>
          <p:nvPr/>
        </p:nvSpPr>
        <p:spPr>
          <a:xfrm>
            <a:off x="4667160" y="3404605"/>
            <a:ext cx="1317982" cy="1067387"/>
          </a:xfrm>
          <a:custGeom>
            <a:avLst/>
            <a:gdLst>
              <a:gd name="connsiteX0" fmla="*/ 0 w 1317982"/>
              <a:gd name="connsiteY0" fmla="*/ 0 h 1067387"/>
              <a:gd name="connsiteX1" fmla="*/ 1317982 w 1317982"/>
              <a:gd name="connsiteY1" fmla="*/ 0 h 1067387"/>
              <a:gd name="connsiteX2" fmla="*/ 1317982 w 1317982"/>
              <a:gd name="connsiteY2" fmla="*/ 1067387 h 1067387"/>
              <a:gd name="connsiteX3" fmla="*/ 0 w 1317982"/>
              <a:gd name="connsiteY3" fmla="*/ 1067387 h 1067387"/>
              <a:gd name="connsiteX4" fmla="*/ 0 w 1317982"/>
              <a:gd name="connsiteY4" fmla="*/ 0 h 106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982" h="1067387">
                <a:moveTo>
                  <a:pt x="0" y="0"/>
                </a:moveTo>
                <a:lnTo>
                  <a:pt x="1317982" y="0"/>
                </a:lnTo>
                <a:lnTo>
                  <a:pt x="1317982" y="1067387"/>
                </a:lnTo>
                <a:lnTo>
                  <a:pt x="0" y="1067387"/>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lt1">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0877"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dirty="0"/>
              <a:t>Identifying bugs before marking stories “done”</a:t>
            </a:r>
          </a:p>
        </p:txBody>
      </p:sp>
      <p:sp>
        <p:nvSpPr>
          <p:cNvPr id="30" name="Freeform: Shape 29">
            <a:extLst>
              <a:ext uri="{FF2B5EF4-FFF2-40B4-BE49-F238E27FC236}">
                <a16:creationId xmlns:a16="http://schemas.microsoft.com/office/drawing/2014/main" id="{28ACE21A-FDA0-4EB0-900B-69313D4FD174}"/>
              </a:ext>
            </a:extLst>
          </p:cNvPr>
          <p:cNvSpPr/>
          <p:nvPr/>
        </p:nvSpPr>
        <p:spPr>
          <a:xfrm>
            <a:off x="3928176" y="3087850"/>
            <a:ext cx="878655" cy="878655"/>
          </a:xfrm>
          <a:custGeom>
            <a:avLst/>
            <a:gdLst>
              <a:gd name="connsiteX0" fmla="*/ 0 w 878655"/>
              <a:gd name="connsiteY0" fmla="*/ 439328 h 878655"/>
              <a:gd name="connsiteX1" fmla="*/ 439328 w 878655"/>
              <a:gd name="connsiteY1" fmla="*/ 0 h 878655"/>
              <a:gd name="connsiteX2" fmla="*/ 878656 w 878655"/>
              <a:gd name="connsiteY2" fmla="*/ 439328 h 878655"/>
              <a:gd name="connsiteX3" fmla="*/ 439328 w 878655"/>
              <a:gd name="connsiteY3" fmla="*/ 878656 h 878655"/>
              <a:gd name="connsiteX4" fmla="*/ 0 w 878655"/>
              <a:gd name="connsiteY4" fmla="*/ 439328 h 878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655" h="878655">
                <a:moveTo>
                  <a:pt x="0" y="439328"/>
                </a:moveTo>
                <a:cubicBezTo>
                  <a:pt x="0" y="196694"/>
                  <a:pt x="196694" y="0"/>
                  <a:pt x="439328" y="0"/>
                </a:cubicBezTo>
                <a:cubicBezTo>
                  <a:pt x="681962" y="0"/>
                  <a:pt x="878656" y="196694"/>
                  <a:pt x="878656" y="439328"/>
                </a:cubicBezTo>
                <a:cubicBezTo>
                  <a:pt x="878656" y="681962"/>
                  <a:pt x="681962" y="878656"/>
                  <a:pt x="439328" y="878656"/>
                </a:cubicBezTo>
                <a:cubicBezTo>
                  <a:pt x="196694" y="878656"/>
                  <a:pt x="0" y="681962"/>
                  <a:pt x="0" y="439328"/>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txBody>
          <a:bodyPr spcFirstLastPara="0" vert="horz" wrap="square" lIns="128676" tIns="128676" rIns="128676" bIns="128676" numCol="1" spcCol="1270" anchor="ctr" anchorCtr="0">
            <a:noAutofit/>
          </a:bodyPr>
          <a:lstStyle/>
          <a:p>
            <a:pPr marL="0" lvl="0" indent="0" algn="ctr" defTabSz="2089150">
              <a:lnSpc>
                <a:spcPct val="90000"/>
              </a:lnSpc>
              <a:spcBef>
                <a:spcPct val="0"/>
              </a:spcBef>
              <a:spcAft>
                <a:spcPct val="35000"/>
              </a:spcAft>
              <a:buNone/>
            </a:pPr>
            <a:r>
              <a:rPr lang="en-US" sz="4700" kern="1200" dirty="0"/>
              <a:t>1</a:t>
            </a:r>
          </a:p>
        </p:txBody>
      </p:sp>
      <p:sp>
        <p:nvSpPr>
          <p:cNvPr id="22" name="Freeform: Shape 21">
            <a:extLst>
              <a:ext uri="{FF2B5EF4-FFF2-40B4-BE49-F238E27FC236}">
                <a16:creationId xmlns:a16="http://schemas.microsoft.com/office/drawing/2014/main" id="{B7E89B68-3D3F-476F-831B-136E1101593E}"/>
              </a:ext>
            </a:extLst>
          </p:cNvPr>
          <p:cNvSpPr/>
          <p:nvPr/>
        </p:nvSpPr>
        <p:spPr>
          <a:xfrm>
            <a:off x="6838662" y="5050681"/>
            <a:ext cx="1322698" cy="1057156"/>
          </a:xfrm>
          <a:custGeom>
            <a:avLst/>
            <a:gdLst>
              <a:gd name="connsiteX0" fmla="*/ 0 w 1409597"/>
              <a:gd name="connsiteY0" fmla="*/ 0 h 940201"/>
              <a:gd name="connsiteX1" fmla="*/ 1409597 w 1409597"/>
              <a:gd name="connsiteY1" fmla="*/ 0 h 940201"/>
              <a:gd name="connsiteX2" fmla="*/ 1409597 w 1409597"/>
              <a:gd name="connsiteY2" fmla="*/ 940201 h 940201"/>
              <a:gd name="connsiteX3" fmla="*/ 0 w 1409597"/>
              <a:gd name="connsiteY3" fmla="*/ 940201 h 940201"/>
              <a:gd name="connsiteX4" fmla="*/ 0 w 1409597"/>
              <a:gd name="connsiteY4" fmla="*/ 0 h 94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597" h="940201">
                <a:moveTo>
                  <a:pt x="0" y="0"/>
                </a:moveTo>
                <a:lnTo>
                  <a:pt x="1409597" y="0"/>
                </a:lnTo>
                <a:lnTo>
                  <a:pt x="1409597" y="940201"/>
                </a:lnTo>
                <a:lnTo>
                  <a:pt x="0" y="940201"/>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lt1">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5536" tIns="99568" rIns="99568" bIns="99568" numCol="1" spcCol="1270" anchor="ctr" anchorCtr="0">
            <a:noAutofit/>
          </a:bodyPr>
          <a:lstStyle/>
          <a:p>
            <a:pPr marL="0" lvl="0" indent="0" algn="l" defTabSz="622300">
              <a:lnSpc>
                <a:spcPct val="90000"/>
              </a:lnSpc>
              <a:spcBef>
                <a:spcPct val="0"/>
              </a:spcBef>
              <a:spcAft>
                <a:spcPct val="35000"/>
              </a:spcAft>
              <a:buNone/>
            </a:pPr>
            <a:r>
              <a:rPr lang="en-US" sz="1200" kern="1200" dirty="0"/>
              <a:t>Coding initially with optimization in mind</a:t>
            </a:r>
          </a:p>
        </p:txBody>
      </p:sp>
      <p:sp>
        <p:nvSpPr>
          <p:cNvPr id="9" name="TextBox 8">
            <a:extLst>
              <a:ext uri="{FF2B5EF4-FFF2-40B4-BE49-F238E27FC236}">
                <a16:creationId xmlns:a16="http://schemas.microsoft.com/office/drawing/2014/main" id="{1A134C44-6C5B-46BE-92F0-21B18805E8A9}"/>
              </a:ext>
            </a:extLst>
          </p:cNvPr>
          <p:cNvSpPr txBox="1"/>
          <p:nvPr/>
        </p:nvSpPr>
        <p:spPr>
          <a:xfrm>
            <a:off x="896551" y="1806749"/>
            <a:ext cx="2579571" cy="461665"/>
          </a:xfrm>
          <a:prstGeom prst="rect">
            <a:avLst/>
          </a:prstGeom>
          <a:noFill/>
        </p:spPr>
        <p:txBody>
          <a:bodyPr wrap="square" rtlCol="0">
            <a:spAutoFit/>
          </a:bodyPr>
          <a:lstStyle/>
          <a:p>
            <a:r>
              <a:rPr lang="en-US" sz="2400" b="1" dirty="0">
                <a:solidFill>
                  <a:schemeClr val="bg1"/>
                </a:solidFill>
                <a:latin typeface="+mj-lt"/>
              </a:rPr>
              <a:t>What went well</a:t>
            </a:r>
          </a:p>
        </p:txBody>
      </p:sp>
      <p:sp>
        <p:nvSpPr>
          <p:cNvPr id="13" name="TextBox 12">
            <a:extLst>
              <a:ext uri="{FF2B5EF4-FFF2-40B4-BE49-F238E27FC236}">
                <a16:creationId xmlns:a16="http://schemas.microsoft.com/office/drawing/2014/main" id="{71BD7C49-52F9-4858-8BCE-A2E9C54EEB4C}"/>
              </a:ext>
            </a:extLst>
          </p:cNvPr>
          <p:cNvSpPr txBox="1"/>
          <p:nvPr/>
        </p:nvSpPr>
        <p:spPr>
          <a:xfrm>
            <a:off x="896551" y="3429000"/>
            <a:ext cx="2579571" cy="830997"/>
          </a:xfrm>
          <a:prstGeom prst="rect">
            <a:avLst/>
          </a:prstGeom>
          <a:noFill/>
        </p:spPr>
        <p:txBody>
          <a:bodyPr wrap="square" rtlCol="0">
            <a:spAutoFit/>
          </a:bodyPr>
          <a:lstStyle/>
          <a:p>
            <a:r>
              <a:rPr lang="en-US" sz="2400" b="1" dirty="0">
                <a:solidFill>
                  <a:schemeClr val="bg1"/>
                </a:solidFill>
                <a:latin typeface="+mj-lt"/>
              </a:rPr>
              <a:t>What needs improvement</a:t>
            </a:r>
          </a:p>
        </p:txBody>
      </p:sp>
      <p:sp>
        <p:nvSpPr>
          <p:cNvPr id="14" name="TextBox 13">
            <a:extLst>
              <a:ext uri="{FF2B5EF4-FFF2-40B4-BE49-F238E27FC236}">
                <a16:creationId xmlns:a16="http://schemas.microsoft.com/office/drawing/2014/main" id="{670B080B-BEDB-44EF-86DD-E7779DD0F3D1}"/>
              </a:ext>
            </a:extLst>
          </p:cNvPr>
          <p:cNvSpPr txBox="1"/>
          <p:nvPr/>
        </p:nvSpPr>
        <p:spPr>
          <a:xfrm>
            <a:off x="896551" y="5495093"/>
            <a:ext cx="2579571" cy="461665"/>
          </a:xfrm>
          <a:prstGeom prst="rect">
            <a:avLst/>
          </a:prstGeom>
          <a:noFill/>
        </p:spPr>
        <p:txBody>
          <a:bodyPr wrap="square" rtlCol="0">
            <a:spAutoFit/>
          </a:bodyPr>
          <a:lstStyle/>
          <a:p>
            <a:r>
              <a:rPr lang="en-US" sz="2400" b="1">
                <a:solidFill>
                  <a:schemeClr val="bg1"/>
                </a:solidFill>
                <a:latin typeface="+mj-lt"/>
              </a:rPr>
              <a:t>Next Steps</a:t>
            </a:r>
          </a:p>
        </p:txBody>
      </p:sp>
      <p:sp>
        <p:nvSpPr>
          <p:cNvPr id="12" name="Rectangle 11">
            <a:extLst>
              <a:ext uri="{FF2B5EF4-FFF2-40B4-BE49-F238E27FC236}">
                <a16:creationId xmlns:a16="http://schemas.microsoft.com/office/drawing/2014/main" id="{B337BCA9-9BEE-4917-AF0E-57ACBEB62C0B}"/>
              </a:ext>
            </a:extLst>
          </p:cNvPr>
          <p:cNvSpPr/>
          <p:nvPr/>
        </p:nvSpPr>
        <p:spPr>
          <a:xfrm>
            <a:off x="673768" y="1339619"/>
            <a:ext cx="10039150" cy="1544078"/>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EAA2EE-3E1D-49EE-A05C-323D5E3D9308}"/>
              </a:ext>
            </a:extLst>
          </p:cNvPr>
          <p:cNvSpPr/>
          <p:nvPr/>
        </p:nvSpPr>
        <p:spPr>
          <a:xfrm>
            <a:off x="673768" y="3130880"/>
            <a:ext cx="10039150" cy="1544078"/>
          </a:xfrm>
          <a:prstGeom prst="rect">
            <a:avLst/>
          </a:prstGeom>
          <a:noFill/>
          <a:ln w="38100">
            <a:solidFill>
              <a:schemeClr val="accent4">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4D96FB-C6BB-4DD2-9590-3FD36A9434DD}"/>
              </a:ext>
            </a:extLst>
          </p:cNvPr>
          <p:cNvSpPr/>
          <p:nvPr/>
        </p:nvSpPr>
        <p:spPr>
          <a:xfrm>
            <a:off x="673768" y="4897549"/>
            <a:ext cx="10039150" cy="1544078"/>
          </a:xfrm>
          <a:prstGeom prst="rect">
            <a:avLst/>
          </a:prstGeom>
          <a:noFill/>
          <a:ln w="38100">
            <a:solidFill>
              <a:srgbClr val="1B687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7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p:tgtEl>
                                          <p:spTgt spid="29"/>
                                        </p:tgtEl>
                                        <p:attrNameLst>
                                          <p:attrName>ppt_y</p:attrName>
                                        </p:attrNameLst>
                                      </p:cBhvr>
                                      <p:tavLst>
                                        <p:tav tm="0">
                                          <p:val>
                                            <p:strVal val="#ppt_y+#ppt_h*1.125000"/>
                                          </p:val>
                                        </p:tav>
                                        <p:tav tm="100000">
                                          <p:val>
                                            <p:strVal val="#ppt_y"/>
                                          </p:val>
                                        </p:tav>
                                      </p:tavLst>
                                    </p:anim>
                                    <p:animEffect transition="in" filter="wipe(up)">
                                      <p:cBhvr>
                                        <p:cTn id="45" dur="500"/>
                                        <p:tgtEl>
                                          <p:spTgt spid="29"/>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p:tgtEl>
                                          <p:spTgt spid="30"/>
                                        </p:tgtEl>
                                        <p:attrNameLst>
                                          <p:attrName>ppt_y</p:attrName>
                                        </p:attrNameLst>
                                      </p:cBhvr>
                                      <p:tavLst>
                                        <p:tav tm="0">
                                          <p:val>
                                            <p:strVal val="#ppt_y+#ppt_h*1.125000"/>
                                          </p:val>
                                        </p:tav>
                                        <p:tav tm="100000">
                                          <p:val>
                                            <p:strVal val="#ppt_y"/>
                                          </p:val>
                                        </p:tav>
                                      </p:tavLst>
                                    </p:anim>
                                    <p:animEffect transition="in" filter="wipe(up)">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p:tgtEl>
                                          <p:spTgt spid="28"/>
                                        </p:tgtEl>
                                        <p:attrNameLst>
                                          <p:attrName>ppt_y</p:attrName>
                                        </p:attrNameLst>
                                      </p:cBhvr>
                                      <p:tavLst>
                                        <p:tav tm="0">
                                          <p:val>
                                            <p:strVal val="#ppt_y+#ppt_h*1.125000"/>
                                          </p:val>
                                        </p:tav>
                                        <p:tav tm="100000">
                                          <p:val>
                                            <p:strVal val="#ppt_y"/>
                                          </p:val>
                                        </p:tav>
                                      </p:tavLst>
                                    </p:anim>
                                    <p:animEffect transition="in" filter="wipe(up)">
                                      <p:cBhvr>
                                        <p:cTn id="55" dur="500"/>
                                        <p:tgtEl>
                                          <p:spTgt spid="28"/>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p:tgtEl>
                                          <p:spTgt spid="27"/>
                                        </p:tgtEl>
                                        <p:attrNameLst>
                                          <p:attrName>ppt_y</p:attrName>
                                        </p:attrNameLst>
                                      </p:cBhvr>
                                      <p:tavLst>
                                        <p:tav tm="0">
                                          <p:val>
                                            <p:strVal val="#ppt_y+#ppt_h*1.125000"/>
                                          </p:val>
                                        </p:tav>
                                        <p:tav tm="100000">
                                          <p:val>
                                            <p:strVal val="#ppt_y"/>
                                          </p:val>
                                        </p:tav>
                                      </p:tavLst>
                                    </p:anim>
                                    <p:animEffect transition="in" filter="wipe(up)">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p:tgtEl>
                                          <p:spTgt spid="26"/>
                                        </p:tgtEl>
                                        <p:attrNameLst>
                                          <p:attrName>ppt_y</p:attrName>
                                        </p:attrNameLst>
                                      </p:cBhvr>
                                      <p:tavLst>
                                        <p:tav tm="0">
                                          <p:val>
                                            <p:strVal val="#ppt_y+#ppt_h*1.125000"/>
                                          </p:val>
                                        </p:tav>
                                        <p:tav tm="100000">
                                          <p:val>
                                            <p:strVal val="#ppt_y"/>
                                          </p:val>
                                        </p:tav>
                                      </p:tavLst>
                                    </p:anim>
                                    <p:animEffect transition="in" filter="wipe(up)">
                                      <p:cBhvr>
                                        <p:cTn id="65" dur="500"/>
                                        <p:tgtEl>
                                          <p:spTgt spid="26"/>
                                        </p:tgtEl>
                                      </p:cBhvr>
                                    </p:animEffect>
                                  </p:childTnLst>
                                </p:cTn>
                              </p:par>
                              <p:par>
                                <p:cTn id="66" presetID="1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p:tgtEl>
                                          <p:spTgt spid="25"/>
                                        </p:tgtEl>
                                        <p:attrNameLst>
                                          <p:attrName>ppt_y</p:attrName>
                                        </p:attrNameLst>
                                      </p:cBhvr>
                                      <p:tavLst>
                                        <p:tav tm="0">
                                          <p:val>
                                            <p:strVal val="#ppt_y+#ppt_h*1.125000"/>
                                          </p:val>
                                        </p:tav>
                                        <p:tav tm="100000">
                                          <p:val>
                                            <p:strVal val="#ppt_y"/>
                                          </p:val>
                                        </p:tav>
                                      </p:tavLst>
                                    </p:anim>
                                    <p:animEffect transition="in" filter="wipe(up)">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9" grpId="0" animBg="1"/>
      <p:bldP spid="25" grpId="0" animBg="1"/>
      <p:bldP spid="26" grpId="0" animBg="1"/>
      <p:bldP spid="27" grpId="0" animBg="1"/>
      <p:bldP spid="28" grpId="0" animBg="1"/>
      <p:bldP spid="29" grpId="0" animBg="1"/>
      <p:bldP spid="30" grpId="0" animBg="1"/>
      <p:bldP spid="22" grpId="0" animBg="1"/>
      <p:bldP spid="9" grpId="0"/>
      <p:bldP spid="13" grpId="0"/>
      <p:bldP spid="14" grpId="0"/>
      <p:bldP spid="12"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157AF95-D8B4-4DCA-BE61-6A27A09B1B7D}"/>
              </a:ext>
            </a:extLst>
          </p:cNvPr>
          <p:cNvSpPr>
            <a:spLocks noGrp="1"/>
          </p:cNvSpPr>
          <p:nvPr>
            <p:ph type="ctrTitle"/>
          </p:nvPr>
        </p:nvSpPr>
        <p:spPr>
          <a:xfrm>
            <a:off x="4554951" y="672212"/>
            <a:ext cx="7077456" cy="1243584"/>
          </a:xfrm>
        </p:spPr>
        <p:txBody>
          <a:bodyPr/>
          <a:lstStyle/>
          <a:p>
            <a:r>
              <a:rPr lang="en-US" sz="4000" b="0" i="1">
                <a:ea typeface="Tahoma"/>
                <a:cs typeface="Tahoma"/>
              </a:rPr>
              <a:t>Link to GitHub </a:t>
            </a:r>
          </a:p>
        </p:txBody>
      </p:sp>
      <p:sp>
        <p:nvSpPr>
          <p:cNvPr id="6" name="Subtitle 2">
            <a:extLst>
              <a:ext uri="{FF2B5EF4-FFF2-40B4-BE49-F238E27FC236}">
                <a16:creationId xmlns:a16="http://schemas.microsoft.com/office/drawing/2014/main" id="{614CE1A0-483A-9344-BB3A-A60B0660E3FD}"/>
              </a:ext>
            </a:extLst>
          </p:cNvPr>
          <p:cNvSpPr txBox="1">
            <a:spLocks/>
          </p:cNvSpPr>
          <p:nvPr/>
        </p:nvSpPr>
        <p:spPr>
          <a:xfrm>
            <a:off x="2983603" y="1915796"/>
            <a:ext cx="7077456" cy="86868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hlinkClick r:id="rId3">
                  <a:extLst>
                    <a:ext uri="{A12FA001-AC4F-418D-AE19-62706E023703}">
                      <ahyp:hlinkClr xmlns:ahyp="http://schemas.microsoft.com/office/drawing/2018/hyperlinkcolor" val="tx"/>
                    </a:ext>
                  </a:extLst>
                </a:hlinkClick>
              </a:rPr>
              <a:t>https://github.com/jazzymaya/HiddenAgility/wiki</a:t>
            </a:r>
            <a:endParaRPr lang="en-US">
              <a:cs typeface="Arial"/>
            </a:endParaRPr>
          </a:p>
        </p:txBody>
      </p:sp>
      <p:sp>
        <p:nvSpPr>
          <p:cNvPr id="8" name="Rectangle 7">
            <a:extLst>
              <a:ext uri="{FF2B5EF4-FFF2-40B4-BE49-F238E27FC236}">
                <a16:creationId xmlns:a16="http://schemas.microsoft.com/office/drawing/2014/main" id="{44C61637-9E8C-314A-8D57-19D53680827D}"/>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5" name="Title 1">
            <a:extLst>
              <a:ext uri="{FF2B5EF4-FFF2-40B4-BE49-F238E27FC236}">
                <a16:creationId xmlns:a16="http://schemas.microsoft.com/office/drawing/2014/main" id="{D9CFCCDD-946B-9D4B-BB30-338DEA3C08DC}"/>
              </a:ext>
            </a:extLst>
          </p:cNvPr>
          <p:cNvSpPr txBox="1">
            <a:spLocks/>
          </p:cNvSpPr>
          <p:nvPr/>
        </p:nvSpPr>
        <p:spPr>
          <a:xfrm>
            <a:off x="4119945" y="277876"/>
            <a:ext cx="4945598"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r>
              <a:rPr lang="en-US"/>
              <a:t>Conclusion</a:t>
            </a:r>
          </a:p>
        </p:txBody>
      </p:sp>
      <p:pic>
        <p:nvPicPr>
          <p:cNvPr id="3" name="Picture 2">
            <a:extLst>
              <a:ext uri="{FF2B5EF4-FFF2-40B4-BE49-F238E27FC236}">
                <a16:creationId xmlns:a16="http://schemas.microsoft.com/office/drawing/2014/main" id="{2BD13F39-5BD2-43E7-9A57-FCE627737E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90739" y="2305533"/>
            <a:ext cx="9501466" cy="4477007"/>
          </a:xfrm>
          <a:prstGeom prst="rect">
            <a:avLst/>
          </a:prstGeom>
        </p:spPr>
      </p:pic>
    </p:spTree>
    <p:extLst>
      <p:ext uri="{BB962C8B-B14F-4D97-AF65-F5344CB8AC3E}">
        <p14:creationId xmlns:p14="http://schemas.microsoft.com/office/powerpoint/2010/main" val="136654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87B41E-C3B9-4496-8EDF-1FD80ED56DC9}"/>
              </a:ext>
            </a:extLst>
          </p:cNvPr>
          <p:cNvSpPr>
            <a:spLocks noGrp="1"/>
          </p:cNvSpPr>
          <p:nvPr>
            <p:ph type="sldNum" sz="quarter" idx="12"/>
          </p:nvPr>
        </p:nvSpPr>
        <p:spPr/>
        <p:txBody>
          <a:bodyPr/>
          <a:lstStyle/>
          <a:p>
            <a:fld id="{C263D6C4-4840-40CC-AC84-17E24B3B7BDE}" type="slidenum">
              <a:rPr lang="en-US" noProof="0" smtClean="0"/>
              <a:pPr/>
              <a:t>28</a:t>
            </a:fld>
            <a:endParaRPr lang="en-US" noProof="0"/>
          </a:p>
        </p:txBody>
      </p:sp>
      <p:sp>
        <p:nvSpPr>
          <p:cNvPr id="4" name="Title 3">
            <a:extLst>
              <a:ext uri="{FF2B5EF4-FFF2-40B4-BE49-F238E27FC236}">
                <a16:creationId xmlns:a16="http://schemas.microsoft.com/office/drawing/2014/main" id="{F5661571-E543-424A-9AEC-89EB8551578E}"/>
              </a:ext>
            </a:extLst>
          </p:cNvPr>
          <p:cNvSpPr>
            <a:spLocks noGrp="1"/>
          </p:cNvSpPr>
          <p:nvPr>
            <p:ph type="title"/>
          </p:nvPr>
        </p:nvSpPr>
        <p:spPr>
          <a:xfrm>
            <a:off x="806273" y="2999353"/>
            <a:ext cx="7781544" cy="859055"/>
          </a:xfrm>
        </p:spPr>
        <p:txBody>
          <a:bodyPr/>
          <a:lstStyle/>
          <a:p>
            <a:r>
              <a:rPr lang="en-US"/>
              <a:t>Project Demo</a:t>
            </a:r>
          </a:p>
        </p:txBody>
      </p:sp>
    </p:spTree>
    <p:extLst>
      <p:ext uri="{BB962C8B-B14F-4D97-AF65-F5344CB8AC3E}">
        <p14:creationId xmlns:p14="http://schemas.microsoft.com/office/powerpoint/2010/main" val="12298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a:extLst>
              <a:ext uri="{FF2B5EF4-FFF2-40B4-BE49-F238E27FC236}">
                <a16:creationId xmlns:a16="http://schemas.microsoft.com/office/drawing/2014/main" id="{4294576D-DE3C-48DF-831B-E52E0D23CFE2}"/>
              </a:ext>
            </a:extLst>
          </p:cNvPr>
          <p:cNvSpPr>
            <a:spLocks noGrp="1"/>
          </p:cNvSpPr>
          <p:nvPr>
            <p:ph type="sldNum" sz="quarter" idx="12"/>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29</a:t>
            </a:fld>
            <a:endParaRPr lang="en-US" noProof="0"/>
          </a:p>
        </p:txBody>
      </p:sp>
      <p:pic>
        <p:nvPicPr>
          <p:cNvPr id="2" name="Picture 1" descr="Graphical user interface, text&#10;&#10;Description automatically generated">
            <a:extLst>
              <a:ext uri="{FF2B5EF4-FFF2-40B4-BE49-F238E27FC236}">
                <a16:creationId xmlns:a16="http://schemas.microsoft.com/office/drawing/2014/main" id="{813C6E4B-2B83-4EAF-BB7B-A0851F2417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2690" y="2323565"/>
            <a:ext cx="5184437" cy="2657024"/>
          </a:xfrm>
          <a:prstGeom prst="rect">
            <a:avLst/>
          </a:prstGeom>
          <a:noFill/>
        </p:spPr>
      </p:pic>
      <p:pic>
        <p:nvPicPr>
          <p:cNvPr id="7" name="Picture 6" descr="Diagram&#10;&#10;Description automatically generated">
            <a:extLst>
              <a:ext uri="{FF2B5EF4-FFF2-40B4-BE49-F238E27FC236}">
                <a16:creationId xmlns:a16="http://schemas.microsoft.com/office/drawing/2014/main" id="{25243E8A-0131-49DB-89C5-C32A32D4B7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2889" y="2325650"/>
            <a:ext cx="5184437" cy="2652851"/>
          </a:xfrm>
          <a:prstGeom prst="rect">
            <a:avLst/>
          </a:prstGeom>
          <a:noFill/>
        </p:spPr>
      </p:pic>
      <p:sp>
        <p:nvSpPr>
          <p:cNvPr id="4" name="Title 3">
            <a:extLst>
              <a:ext uri="{FF2B5EF4-FFF2-40B4-BE49-F238E27FC236}">
                <a16:creationId xmlns:a16="http://schemas.microsoft.com/office/drawing/2014/main" id="{3740FE27-F0DD-480D-AC76-F78494AAAC0B}"/>
              </a:ext>
            </a:extLst>
          </p:cNvPr>
          <p:cNvSpPr>
            <a:spLocks noGrp="1"/>
          </p:cNvSpPr>
          <p:nvPr>
            <p:ph type="title"/>
          </p:nvPr>
        </p:nvSpPr>
        <p:spPr>
          <a:xfrm>
            <a:off x="806273" y="2999353"/>
            <a:ext cx="7781544" cy="859055"/>
          </a:xfrm>
        </p:spPr>
        <p:txBody>
          <a:bodyPr/>
          <a:lstStyle/>
          <a:p>
            <a:r>
              <a:rPr lang="en-US"/>
              <a:t>Project Demo</a:t>
            </a:r>
          </a:p>
        </p:txBody>
      </p:sp>
      <p:sp>
        <p:nvSpPr>
          <p:cNvPr id="5" name="Title 3">
            <a:extLst>
              <a:ext uri="{FF2B5EF4-FFF2-40B4-BE49-F238E27FC236}">
                <a16:creationId xmlns:a16="http://schemas.microsoft.com/office/drawing/2014/main" id="{EBDC2EA9-526D-41C9-82C9-AA039BB8739E}"/>
              </a:ext>
            </a:extLst>
          </p:cNvPr>
          <p:cNvSpPr txBox="1">
            <a:spLocks/>
          </p:cNvSpPr>
          <p:nvPr/>
        </p:nvSpPr>
        <p:spPr>
          <a:xfrm>
            <a:off x="453848" y="618103"/>
            <a:ext cx="7781544"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a:t>Project Demo Screenshots</a:t>
            </a:r>
          </a:p>
        </p:txBody>
      </p:sp>
    </p:spTree>
    <p:extLst>
      <p:ext uri="{BB962C8B-B14F-4D97-AF65-F5344CB8AC3E}">
        <p14:creationId xmlns:p14="http://schemas.microsoft.com/office/powerpoint/2010/main" val="256148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832104" y="3506680"/>
            <a:ext cx="7781544" cy="1238575"/>
          </a:xfrm>
        </p:spPr>
        <p:txBody>
          <a:bodyPr>
            <a:normAutofit fontScale="90000"/>
          </a:bodyPr>
          <a:lstStyle/>
          <a:p>
            <a:r>
              <a:rPr lang="en-US"/>
              <a:t>Sprint 6 Recap</a:t>
            </a:r>
            <a:br>
              <a:rPr lang="en-US"/>
            </a:br>
            <a:endParaRPr lang="en-US" sz="4000"/>
          </a:p>
        </p:txBody>
      </p:sp>
      <p:sp>
        <p:nvSpPr>
          <p:cNvPr id="5" name="Rectangle 4">
            <a:extLst>
              <a:ext uri="{FF2B5EF4-FFF2-40B4-BE49-F238E27FC236}">
                <a16:creationId xmlns:a16="http://schemas.microsoft.com/office/drawing/2014/main" id="{E4D6FB08-0F11-D046-BA9D-B9333EC7BD8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0B92CFEE-877B-4DAE-B741-DD84F76F80CA}"/>
              </a:ext>
            </a:extLst>
          </p:cNvPr>
          <p:cNvSpPr>
            <a:spLocks noGrp="1"/>
          </p:cNvSpPr>
          <p:nvPr>
            <p:ph type="sldNum" sz="quarter" idx="12"/>
          </p:nvPr>
        </p:nvSpPr>
        <p:spPr/>
        <p:txBody>
          <a:bodyPr/>
          <a:lstStyle/>
          <a:p>
            <a:fld id="{C263D6C4-4840-40CC-AC84-17E24B3B7BDE}" type="slidenum">
              <a:rPr lang="en-US" noProof="0" smtClean="0"/>
              <a:pPr/>
              <a:t>3</a:t>
            </a:fld>
            <a:endParaRPr lang="en-US" noProof="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F2CA11-388F-4970-B4CB-465C40B615FE}"/>
              </a:ext>
            </a:extLst>
          </p:cNvPr>
          <p:cNvSpPr>
            <a:spLocks noGrp="1"/>
          </p:cNvSpPr>
          <p:nvPr>
            <p:ph type="sldNum" sz="quarter" idx="12"/>
          </p:nvPr>
        </p:nvSpPr>
        <p:spPr/>
        <p:txBody>
          <a:bodyPr/>
          <a:lstStyle/>
          <a:p>
            <a:fld id="{C263D6C4-4840-40CC-AC84-17E24B3B7BDE}" type="slidenum">
              <a:rPr lang="en-US" noProof="0" smtClean="0"/>
              <a:pPr/>
              <a:t>30</a:t>
            </a:fld>
            <a:endParaRPr lang="en-US" noProof="0"/>
          </a:p>
        </p:txBody>
      </p:sp>
      <p:sp>
        <p:nvSpPr>
          <p:cNvPr id="2" name="TextBox 1">
            <a:extLst>
              <a:ext uri="{FF2B5EF4-FFF2-40B4-BE49-F238E27FC236}">
                <a16:creationId xmlns:a16="http://schemas.microsoft.com/office/drawing/2014/main" id="{C6A02791-0C32-4344-8595-B546C3F8530E}"/>
              </a:ext>
            </a:extLst>
          </p:cNvPr>
          <p:cNvSpPr txBox="1"/>
          <p:nvPr/>
        </p:nvSpPr>
        <p:spPr>
          <a:xfrm>
            <a:off x="470515" y="2777360"/>
            <a:ext cx="8886549" cy="1569660"/>
          </a:xfrm>
          <a:prstGeom prst="rect">
            <a:avLst/>
          </a:prstGeom>
          <a:noFill/>
        </p:spPr>
        <p:txBody>
          <a:bodyPr wrap="square" rtlCol="0">
            <a:spAutoFit/>
          </a:bodyPr>
          <a:lstStyle/>
          <a:p>
            <a:r>
              <a:rPr lang="en-US" sz="3200" dirty="0">
                <a:solidFill>
                  <a:schemeClr val="bg1"/>
                </a:solidFill>
                <a:latin typeface="+mj-lt"/>
              </a:rPr>
              <a:t>Live Demo was performed by Briana Figueroa.</a:t>
            </a:r>
          </a:p>
          <a:p>
            <a:r>
              <a:rPr lang="en-US" sz="3200" dirty="0">
                <a:solidFill>
                  <a:schemeClr val="bg1"/>
                </a:solidFill>
                <a:latin typeface="+mj-lt"/>
              </a:rPr>
              <a:t>Please watch our Deliverable 7 Presentation on our GitHub Wiki Page!</a:t>
            </a:r>
          </a:p>
        </p:txBody>
      </p:sp>
    </p:spTree>
    <p:extLst>
      <p:ext uri="{BB962C8B-B14F-4D97-AF65-F5344CB8AC3E}">
        <p14:creationId xmlns:p14="http://schemas.microsoft.com/office/powerpoint/2010/main" val="83808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6 Completed Tasks and Stories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4</a:t>
            </a:fld>
            <a:endParaRPr lang="en-US" noProof="0"/>
          </a:p>
        </p:txBody>
      </p:sp>
      <p:graphicFrame>
        <p:nvGraphicFramePr>
          <p:cNvPr id="5" name="Table 6">
            <a:extLst>
              <a:ext uri="{FF2B5EF4-FFF2-40B4-BE49-F238E27FC236}">
                <a16:creationId xmlns:a16="http://schemas.microsoft.com/office/drawing/2014/main" id="{A3B32B0E-857C-47A9-81C7-8416CC27E5E2}"/>
              </a:ext>
            </a:extLst>
          </p:cNvPr>
          <p:cNvGraphicFramePr>
            <a:graphicFrameLocks noGrp="1"/>
          </p:cNvGraphicFramePr>
          <p:nvPr>
            <p:extLst>
              <p:ext uri="{D42A27DB-BD31-4B8C-83A1-F6EECF244321}">
                <p14:modId xmlns:p14="http://schemas.microsoft.com/office/powerpoint/2010/main" val="1241155185"/>
              </p:ext>
            </p:extLst>
          </p:nvPr>
        </p:nvGraphicFramePr>
        <p:xfrm>
          <a:off x="444500" y="1182899"/>
          <a:ext cx="7472680" cy="5262880"/>
        </p:xfrm>
        <a:graphic>
          <a:graphicData uri="http://schemas.openxmlformats.org/drawingml/2006/table">
            <a:tbl>
              <a:tblPr firstRow="1" bandRow="1">
                <a:tableStyleId>{327F97BB-C833-4FB7-BDE5-3F7075034690}</a:tableStyleId>
              </a:tblPr>
              <a:tblGrid>
                <a:gridCol w="970280">
                  <a:extLst>
                    <a:ext uri="{9D8B030D-6E8A-4147-A177-3AD203B41FA5}">
                      <a16:colId xmlns:a16="http://schemas.microsoft.com/office/drawing/2014/main" val="3228016002"/>
                    </a:ext>
                  </a:extLst>
                </a:gridCol>
                <a:gridCol w="1625600">
                  <a:extLst>
                    <a:ext uri="{9D8B030D-6E8A-4147-A177-3AD203B41FA5}">
                      <a16:colId xmlns:a16="http://schemas.microsoft.com/office/drawing/2014/main" val="1944603174"/>
                    </a:ext>
                  </a:extLst>
                </a:gridCol>
                <a:gridCol w="2680110">
                  <a:extLst>
                    <a:ext uri="{9D8B030D-6E8A-4147-A177-3AD203B41FA5}">
                      <a16:colId xmlns:a16="http://schemas.microsoft.com/office/drawing/2014/main" val="192692771"/>
                    </a:ext>
                  </a:extLst>
                </a:gridCol>
                <a:gridCol w="1061883">
                  <a:extLst>
                    <a:ext uri="{9D8B030D-6E8A-4147-A177-3AD203B41FA5}">
                      <a16:colId xmlns:a16="http://schemas.microsoft.com/office/drawing/2014/main" val="1219317881"/>
                    </a:ext>
                  </a:extLst>
                </a:gridCol>
                <a:gridCol w="1134807">
                  <a:extLst>
                    <a:ext uri="{9D8B030D-6E8A-4147-A177-3AD203B41FA5}">
                      <a16:colId xmlns:a16="http://schemas.microsoft.com/office/drawing/2014/main" val="1580641242"/>
                    </a:ext>
                  </a:extLst>
                </a:gridCol>
              </a:tblGrid>
              <a:tr h="370840">
                <a:tc>
                  <a:txBody>
                    <a:bodyPr/>
                    <a:lstStyle/>
                    <a:p>
                      <a:pPr algn="ctr"/>
                      <a:r>
                        <a:rPr lang="en-US"/>
                        <a:t>ID</a:t>
                      </a:r>
                    </a:p>
                  </a:txBody>
                  <a:tcPr>
                    <a:solidFill>
                      <a:srgbClr val="002136"/>
                    </a:solidFill>
                  </a:tcPr>
                </a:tc>
                <a:tc>
                  <a:txBody>
                    <a:bodyPr/>
                    <a:lstStyle/>
                    <a:p>
                      <a:pPr algn="ctr"/>
                      <a:r>
                        <a:rPr lang="en-US"/>
                        <a:t>Type</a:t>
                      </a:r>
                    </a:p>
                  </a:txBody>
                  <a:tcPr>
                    <a:solidFill>
                      <a:srgbClr val="002136"/>
                    </a:solidFill>
                  </a:tcPr>
                </a:tc>
                <a:tc>
                  <a:txBody>
                    <a:bodyPr/>
                    <a:lstStyle/>
                    <a:p>
                      <a:pPr algn="ctr"/>
                      <a:r>
                        <a:rPr lang="en-US"/>
                        <a:t>Summary</a:t>
                      </a:r>
                    </a:p>
                  </a:txBody>
                  <a:tcPr>
                    <a:solidFill>
                      <a:srgbClr val="002136"/>
                    </a:solidFill>
                  </a:tcPr>
                </a:tc>
                <a:tc>
                  <a:txBody>
                    <a:bodyPr/>
                    <a:lstStyle/>
                    <a:p>
                      <a:pPr algn="ctr"/>
                      <a:r>
                        <a:rPr lang="en-US"/>
                        <a:t>Status</a:t>
                      </a:r>
                    </a:p>
                  </a:txBody>
                  <a:tcPr>
                    <a:solidFill>
                      <a:srgbClr val="002136"/>
                    </a:solidFill>
                  </a:tcPr>
                </a:tc>
                <a:tc>
                  <a:txBody>
                    <a:bodyPr/>
                    <a:lstStyle/>
                    <a:p>
                      <a:pPr algn="ctr"/>
                      <a:r>
                        <a:rPr lang="en-US"/>
                        <a:t>Story Points</a:t>
                      </a:r>
                    </a:p>
                  </a:txBody>
                  <a:tcPr>
                    <a:solidFill>
                      <a:srgbClr val="002136"/>
                    </a:solidFill>
                  </a:tcPr>
                </a:tc>
                <a:extLst>
                  <a:ext uri="{0D108BD9-81ED-4DB2-BD59-A6C34878D82A}">
                    <a16:rowId xmlns:a16="http://schemas.microsoft.com/office/drawing/2014/main" val="339839801"/>
                  </a:ext>
                </a:extLst>
              </a:tr>
              <a:tr h="370840">
                <a:tc>
                  <a:txBody>
                    <a:bodyPr/>
                    <a:lstStyle/>
                    <a:p>
                      <a:pPr algn="ctr"/>
                      <a:r>
                        <a:rPr lang="en-US" sz="1100" b="1"/>
                        <a:t>HID-81</a:t>
                      </a:r>
                    </a:p>
                  </a:txBody>
                  <a:tcPr anchor="ctr"/>
                </a:tc>
                <a:tc>
                  <a:txBody>
                    <a:bodyPr/>
                    <a:lstStyle/>
                    <a:p>
                      <a:pPr algn="ctr"/>
                      <a:r>
                        <a:rPr lang="en-US" sz="1100"/>
                        <a:t>User Story</a:t>
                      </a:r>
                    </a:p>
                  </a:txBody>
                  <a:tcPr anchor="ctr"/>
                </a:tc>
                <a:tc>
                  <a:txBody>
                    <a:bodyPr/>
                    <a:lstStyle/>
                    <a:p>
                      <a:pPr algn="ctr"/>
                      <a:r>
                        <a:rPr lang="en-US" sz="1100"/>
                        <a:t>As a patient, I want to access a FAQ page so that I can see answers to common questions that I may have</a:t>
                      </a:r>
                    </a:p>
                  </a:txBody>
                  <a:tcPr anchor="ctr"/>
                </a:tc>
                <a:tc>
                  <a:txBody>
                    <a:bodyPr/>
                    <a:lstStyle/>
                    <a:p>
                      <a:pPr algn="ctr"/>
                      <a:r>
                        <a:rPr lang="en-US" sz="1100"/>
                        <a:t>Done</a:t>
                      </a:r>
                    </a:p>
                  </a:txBody>
                  <a:tcPr anchor="ctr"/>
                </a:tc>
                <a:tc>
                  <a:txBody>
                    <a:bodyPr/>
                    <a:lstStyle/>
                    <a:p>
                      <a:pPr algn="ctr"/>
                      <a:r>
                        <a:rPr lang="en-US" sz="1100"/>
                        <a:t>1</a:t>
                      </a:r>
                    </a:p>
                  </a:txBody>
                  <a:tcPr anchor="ctr"/>
                </a:tc>
                <a:extLst>
                  <a:ext uri="{0D108BD9-81ED-4DB2-BD59-A6C34878D82A}">
                    <a16:rowId xmlns:a16="http://schemas.microsoft.com/office/drawing/2014/main" val="2666604833"/>
                  </a:ext>
                </a:extLst>
              </a:tr>
              <a:tr h="370840">
                <a:tc>
                  <a:txBody>
                    <a:bodyPr/>
                    <a:lstStyle/>
                    <a:p>
                      <a:pPr algn="ctr"/>
                      <a:r>
                        <a:rPr lang="en-US" sz="1100" b="1"/>
                        <a:t>HID-70</a:t>
                      </a:r>
                    </a:p>
                  </a:txBody>
                  <a:tcPr anchor="ctr"/>
                </a:tc>
                <a:tc>
                  <a:txBody>
                    <a:bodyPr/>
                    <a:lstStyle/>
                    <a:p>
                      <a:pPr algn="ctr"/>
                      <a:r>
                        <a:rPr lang="en-US" sz="1100"/>
                        <a:t>Technical Task</a:t>
                      </a:r>
                    </a:p>
                  </a:txBody>
                  <a:tcPr anchor="ctr"/>
                </a:tc>
                <a:tc>
                  <a:txBody>
                    <a:bodyPr/>
                    <a:lstStyle/>
                    <a:p>
                      <a:pPr algn="ctr"/>
                      <a:r>
                        <a:rPr lang="en-US" sz="1100"/>
                        <a:t>Create a presentation for Sprint 6</a:t>
                      </a:r>
                    </a:p>
                  </a:txBody>
                  <a:tcPr anchor="ctr"/>
                </a:tc>
                <a:tc>
                  <a:txBody>
                    <a:bodyPr/>
                    <a:lstStyle/>
                    <a:p>
                      <a:pPr algn="ctr"/>
                      <a:r>
                        <a:rPr lang="en-US" sz="1100"/>
                        <a:t>Done</a:t>
                      </a:r>
                    </a:p>
                  </a:txBody>
                  <a:tcPr anchor="ctr"/>
                </a:tc>
                <a:tc>
                  <a:txBody>
                    <a:bodyPr/>
                    <a:lstStyle/>
                    <a:p>
                      <a:pPr algn="ctr"/>
                      <a:r>
                        <a:rPr lang="en-US" sz="1100"/>
                        <a:t>N/A</a:t>
                      </a:r>
                    </a:p>
                  </a:txBody>
                  <a:tcPr anchor="ctr"/>
                </a:tc>
                <a:extLst>
                  <a:ext uri="{0D108BD9-81ED-4DB2-BD59-A6C34878D82A}">
                    <a16:rowId xmlns:a16="http://schemas.microsoft.com/office/drawing/2014/main" val="906624741"/>
                  </a:ext>
                </a:extLst>
              </a:tr>
              <a:tr h="370840">
                <a:tc>
                  <a:txBody>
                    <a:bodyPr/>
                    <a:lstStyle/>
                    <a:p>
                      <a:pPr algn="ctr"/>
                      <a:r>
                        <a:rPr lang="en-US" sz="1100" b="1"/>
                        <a:t>HID-75</a:t>
                      </a:r>
                    </a:p>
                  </a:txBody>
                  <a:tcPr anchor="ctr"/>
                </a:tc>
                <a:tc>
                  <a:txBody>
                    <a:bodyPr/>
                    <a:lstStyle/>
                    <a:p>
                      <a:pPr algn="ctr"/>
                      <a:r>
                        <a:rPr lang="en-US" sz="1100"/>
                        <a:t>Technical Task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Update installation guide and user manual</a:t>
                      </a:r>
                    </a:p>
                    <a:p>
                      <a:pPr algn="ctr"/>
                      <a:endParaRPr lang="en-US" sz="1100"/>
                    </a:p>
                  </a:txBody>
                  <a:tcPr anchor="ctr"/>
                </a:tc>
                <a:tc>
                  <a:txBody>
                    <a:bodyPr/>
                    <a:lstStyle/>
                    <a:p>
                      <a:pPr algn="ctr"/>
                      <a:r>
                        <a:rPr lang="en-US" sz="1100"/>
                        <a:t>Done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N/A</a:t>
                      </a:r>
                    </a:p>
                    <a:p>
                      <a:pPr algn="ctr"/>
                      <a:endParaRPr lang="en-US" sz="1100"/>
                    </a:p>
                  </a:txBody>
                  <a:tcPr anchor="ctr"/>
                </a:tc>
                <a:extLst>
                  <a:ext uri="{0D108BD9-81ED-4DB2-BD59-A6C34878D82A}">
                    <a16:rowId xmlns:a16="http://schemas.microsoft.com/office/drawing/2014/main" val="349813818"/>
                  </a:ext>
                </a:extLst>
              </a:tr>
              <a:tr h="370840">
                <a:tc>
                  <a:txBody>
                    <a:bodyPr/>
                    <a:lstStyle/>
                    <a:p>
                      <a:pPr algn="ctr"/>
                      <a:r>
                        <a:rPr lang="en-US" sz="1100" b="1"/>
                        <a:t>HID-76</a:t>
                      </a:r>
                    </a:p>
                  </a:txBody>
                  <a:tcPr anchor="ctr"/>
                </a:tc>
                <a:tc>
                  <a:txBody>
                    <a:bodyPr/>
                    <a:lstStyle/>
                    <a:p>
                      <a:pPr algn="ctr"/>
                      <a:r>
                        <a:rPr lang="en-US" sz="1100"/>
                        <a:t>Technical Task</a:t>
                      </a:r>
                    </a:p>
                  </a:txBody>
                  <a:tcPr anchor="ctr"/>
                </a:tc>
                <a:tc>
                  <a:txBody>
                    <a:bodyPr/>
                    <a:lstStyle/>
                    <a:p>
                      <a:pPr algn="ctr"/>
                      <a:r>
                        <a:rPr lang="en-US" sz="1100"/>
                        <a:t>Update Technical Paper</a:t>
                      </a:r>
                    </a:p>
                  </a:txBody>
                  <a:tcPr anchor="ctr"/>
                </a:tc>
                <a:tc>
                  <a:txBody>
                    <a:bodyPr/>
                    <a:lstStyle/>
                    <a:p>
                      <a:pPr algn="ctr"/>
                      <a:r>
                        <a:rPr lang="en-US" sz="1100"/>
                        <a:t>Done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N/A</a:t>
                      </a:r>
                    </a:p>
                    <a:p>
                      <a:pPr algn="ctr"/>
                      <a:endParaRPr lang="en-US" sz="1100"/>
                    </a:p>
                  </a:txBody>
                  <a:tcPr anchor="ctr"/>
                </a:tc>
                <a:extLst>
                  <a:ext uri="{0D108BD9-81ED-4DB2-BD59-A6C34878D82A}">
                    <a16:rowId xmlns:a16="http://schemas.microsoft.com/office/drawing/2014/main" val="3707391162"/>
                  </a:ext>
                </a:extLst>
              </a:tr>
              <a:tr h="370840">
                <a:tc>
                  <a:txBody>
                    <a:bodyPr/>
                    <a:lstStyle/>
                    <a:p>
                      <a:pPr algn="ctr"/>
                      <a:r>
                        <a:rPr lang="en-US" sz="1100" b="1"/>
                        <a:t>HID-77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Technical Task</a:t>
                      </a:r>
                    </a:p>
                    <a:p>
                      <a:pPr algn="ctr"/>
                      <a:endParaRPr lang="en-US" sz="1100"/>
                    </a:p>
                  </a:txBody>
                  <a:tcPr anchor="ctr"/>
                </a:tc>
                <a:tc>
                  <a:txBody>
                    <a:bodyPr/>
                    <a:lstStyle/>
                    <a:p>
                      <a:pPr algn="ctr"/>
                      <a:r>
                        <a:rPr lang="en-US" sz="1100"/>
                        <a:t>Update </a:t>
                      </a:r>
                      <a:r>
                        <a:rPr lang="en-US" sz="1100" err="1"/>
                        <a:t>Github</a:t>
                      </a:r>
                      <a:r>
                        <a:rPr lang="en-US" sz="1100"/>
                        <a:t> Wiki</a:t>
                      </a:r>
                    </a:p>
                  </a:txBody>
                  <a:tcPr anchor="ctr"/>
                </a:tc>
                <a:tc>
                  <a:txBody>
                    <a:bodyPr/>
                    <a:lstStyle/>
                    <a:p>
                      <a:pPr algn="ctr"/>
                      <a:r>
                        <a:rPr lang="en-US" sz="1100"/>
                        <a:t>Done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N/A</a:t>
                      </a:r>
                    </a:p>
                    <a:p>
                      <a:pPr algn="ctr"/>
                      <a:endParaRPr lang="en-US" sz="1100"/>
                    </a:p>
                  </a:txBody>
                  <a:tcPr anchor="ctr"/>
                </a:tc>
                <a:extLst>
                  <a:ext uri="{0D108BD9-81ED-4DB2-BD59-A6C34878D82A}">
                    <a16:rowId xmlns:a16="http://schemas.microsoft.com/office/drawing/2014/main" val="595205757"/>
                  </a:ext>
                </a:extLst>
              </a:tr>
              <a:tr h="370840">
                <a:tc>
                  <a:txBody>
                    <a:bodyPr/>
                    <a:lstStyle/>
                    <a:p>
                      <a:pPr algn="ctr"/>
                      <a:r>
                        <a:rPr lang="en-US" sz="1100" b="1"/>
                        <a:t>HID-84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Technical Task</a:t>
                      </a:r>
                    </a:p>
                    <a:p>
                      <a:pPr algn="ctr"/>
                      <a:endParaRPr lang="en-US" sz="1100"/>
                    </a:p>
                  </a:txBody>
                  <a:tcPr anchor="ctr"/>
                </a:tc>
                <a:tc>
                  <a:txBody>
                    <a:bodyPr/>
                    <a:lstStyle/>
                    <a:p>
                      <a:pPr algn="ctr"/>
                      <a:r>
                        <a:rPr lang="en-US" sz="1100"/>
                        <a:t>Find 200 images of ringworm</a:t>
                      </a:r>
                    </a:p>
                  </a:txBody>
                  <a:tcPr anchor="ctr"/>
                </a:tc>
                <a:tc>
                  <a:txBody>
                    <a:bodyPr/>
                    <a:lstStyle/>
                    <a:p>
                      <a:pPr algn="ctr"/>
                      <a:r>
                        <a:rPr lang="en-US" sz="1100"/>
                        <a:t>Done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N/A</a:t>
                      </a:r>
                    </a:p>
                    <a:p>
                      <a:pPr algn="ctr"/>
                      <a:endParaRPr lang="en-US" sz="1100"/>
                    </a:p>
                  </a:txBody>
                  <a:tcPr anchor="ctr"/>
                </a:tc>
                <a:extLst>
                  <a:ext uri="{0D108BD9-81ED-4DB2-BD59-A6C34878D82A}">
                    <a16:rowId xmlns:a16="http://schemas.microsoft.com/office/drawing/2014/main" val="4264040851"/>
                  </a:ext>
                </a:extLst>
              </a:tr>
              <a:tr h="370840">
                <a:tc>
                  <a:txBody>
                    <a:bodyPr/>
                    <a:lstStyle/>
                    <a:p>
                      <a:pPr algn="ctr"/>
                      <a:r>
                        <a:rPr lang="en-US" sz="1100" b="1"/>
                        <a:t>HID-85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Technical Task</a:t>
                      </a:r>
                    </a:p>
                    <a:p>
                      <a:pPr algn="ctr"/>
                      <a:endParaRPr lang="en-US" sz="1100"/>
                    </a:p>
                  </a:txBody>
                  <a:tcPr anchor="ctr"/>
                </a:tc>
                <a:tc>
                  <a:txBody>
                    <a:bodyPr/>
                    <a:lstStyle/>
                    <a:p>
                      <a:pPr algn="ctr"/>
                      <a:r>
                        <a:rPr lang="en-US" sz="1100"/>
                        <a:t>Create Mock-ups for new SymCheck Design</a:t>
                      </a:r>
                    </a:p>
                  </a:txBody>
                  <a:tcPr anchor="ctr"/>
                </a:tc>
                <a:tc>
                  <a:txBody>
                    <a:bodyPr/>
                    <a:lstStyle/>
                    <a:p>
                      <a:pPr algn="ctr"/>
                      <a:r>
                        <a:rPr lang="en-US" sz="1100"/>
                        <a:t>Done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N/A</a:t>
                      </a:r>
                    </a:p>
                    <a:p>
                      <a:pPr algn="ctr"/>
                      <a:endParaRPr lang="en-US" sz="1100"/>
                    </a:p>
                  </a:txBody>
                  <a:tcPr anchor="ctr"/>
                </a:tc>
                <a:extLst>
                  <a:ext uri="{0D108BD9-81ED-4DB2-BD59-A6C34878D82A}">
                    <a16:rowId xmlns:a16="http://schemas.microsoft.com/office/drawing/2014/main" val="2953286782"/>
                  </a:ext>
                </a:extLst>
              </a:tr>
              <a:tr h="370840">
                <a:tc>
                  <a:txBody>
                    <a:bodyPr/>
                    <a:lstStyle/>
                    <a:p>
                      <a:pPr algn="ctr"/>
                      <a:r>
                        <a:rPr lang="en-US" sz="1100" b="1"/>
                        <a:t>HID-59</a:t>
                      </a:r>
                    </a:p>
                  </a:txBody>
                  <a:tcPr anchor="ctr"/>
                </a:tc>
                <a:tc>
                  <a:txBody>
                    <a:bodyPr/>
                    <a:lstStyle/>
                    <a:p>
                      <a:pPr algn="ctr"/>
                      <a:r>
                        <a:rPr lang="en-US" sz="1100"/>
                        <a:t>User Story</a:t>
                      </a:r>
                    </a:p>
                  </a:txBody>
                  <a:tcPr anchor="ctr"/>
                </a:tc>
                <a:tc>
                  <a:txBody>
                    <a:bodyPr/>
                    <a:lstStyle/>
                    <a:p>
                      <a:pPr algn="ctr"/>
                      <a:r>
                        <a:rPr lang="en-US" sz="1100"/>
                        <a:t>As a patient, I want to include other symptoms along with my image upload so that I can receive a better diagnosis of my illness</a:t>
                      </a:r>
                    </a:p>
                  </a:txBody>
                  <a:tcPr anchor="ctr"/>
                </a:tc>
                <a:tc>
                  <a:txBody>
                    <a:bodyPr/>
                    <a:lstStyle/>
                    <a:p>
                      <a:pPr algn="ctr"/>
                      <a:r>
                        <a:rPr lang="en-US" sz="1100"/>
                        <a:t>Moved to Sprint 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a:p>
                    <a:p>
                      <a:pPr algn="ctr"/>
                      <a:r>
                        <a:rPr lang="en-US" sz="1100"/>
                        <a:t>5</a:t>
                      </a:r>
                    </a:p>
                  </a:txBody>
                  <a:tcPr anchor="ctr"/>
                </a:tc>
                <a:extLst>
                  <a:ext uri="{0D108BD9-81ED-4DB2-BD59-A6C34878D82A}">
                    <a16:rowId xmlns:a16="http://schemas.microsoft.com/office/drawing/2014/main" val="2024572585"/>
                  </a:ext>
                </a:extLst>
              </a:tr>
              <a:tr h="370840">
                <a:tc>
                  <a:txBody>
                    <a:bodyPr/>
                    <a:lstStyle/>
                    <a:p>
                      <a:pPr algn="ctr"/>
                      <a:r>
                        <a:rPr lang="en-US" sz="1100" b="1"/>
                        <a:t>HID-73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Technical Task</a:t>
                      </a:r>
                    </a:p>
                    <a:p>
                      <a:pPr algn="ctr"/>
                      <a:endParaRPr lang="en-US" sz="1100"/>
                    </a:p>
                  </a:txBody>
                  <a:tcPr anchor="ctr"/>
                </a:tc>
                <a:tc>
                  <a:txBody>
                    <a:bodyPr/>
                    <a:lstStyle/>
                    <a:p>
                      <a:pPr algn="ctr"/>
                      <a:r>
                        <a:rPr lang="en-US" sz="1100"/>
                        <a:t>Develop a python script to clear media folder OR implement a database for uploaded pictures</a:t>
                      </a:r>
                    </a:p>
                  </a:txBody>
                  <a:tcPr anchor="ctr"/>
                </a:tc>
                <a:tc>
                  <a:txBody>
                    <a:bodyPr/>
                    <a:lstStyle/>
                    <a:p>
                      <a:pPr algn="ctr"/>
                      <a:r>
                        <a:rPr lang="en-US" sz="1100"/>
                        <a:t>Moved to Sprint 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N/A</a:t>
                      </a:r>
                    </a:p>
                    <a:p>
                      <a:pPr algn="ctr"/>
                      <a:endParaRPr lang="en-US" sz="1100"/>
                    </a:p>
                  </a:txBody>
                  <a:tcPr anchor="ctr"/>
                </a:tc>
                <a:extLst>
                  <a:ext uri="{0D108BD9-81ED-4DB2-BD59-A6C34878D82A}">
                    <a16:rowId xmlns:a16="http://schemas.microsoft.com/office/drawing/2014/main" val="223149705"/>
                  </a:ext>
                </a:extLst>
              </a:tr>
            </a:tbl>
          </a:graphicData>
        </a:graphic>
      </p:graphicFrame>
      <p:sp>
        <p:nvSpPr>
          <p:cNvPr id="7" name="Rectangle 6">
            <a:extLst>
              <a:ext uri="{FF2B5EF4-FFF2-40B4-BE49-F238E27FC236}">
                <a16:creationId xmlns:a16="http://schemas.microsoft.com/office/drawing/2014/main" id="{4C1373B9-CC77-4227-A7DD-0D3DF0A31185}"/>
              </a:ext>
            </a:extLst>
          </p:cNvPr>
          <p:cNvSpPr/>
          <p:nvPr/>
        </p:nvSpPr>
        <p:spPr>
          <a:xfrm>
            <a:off x="444500" y="5091764"/>
            <a:ext cx="7472680" cy="1354015"/>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FD7C1A-2208-438D-AFEC-A065921EB18C}"/>
              </a:ext>
            </a:extLst>
          </p:cNvPr>
          <p:cNvSpPr txBox="1"/>
          <p:nvPr/>
        </p:nvSpPr>
        <p:spPr>
          <a:xfrm>
            <a:off x="8200724" y="1309020"/>
            <a:ext cx="3676851" cy="1200329"/>
          </a:xfrm>
          <a:prstGeom prst="rect">
            <a:avLst/>
          </a:prstGeom>
          <a:noFill/>
        </p:spPr>
        <p:txBody>
          <a:bodyPr wrap="square" rtlCol="0">
            <a:spAutoFit/>
          </a:bodyPr>
          <a:lstStyle/>
          <a:p>
            <a:pPr marL="285750" indent="-285750">
              <a:buClr>
                <a:schemeClr val="accent2"/>
              </a:buClr>
              <a:buFont typeface="Wingdings" panose="05000000000000000000" pitchFamily="2" charset="2"/>
              <a:buChar char="v"/>
            </a:pPr>
            <a:r>
              <a:rPr lang="en-US">
                <a:solidFill>
                  <a:schemeClr val="bg1"/>
                </a:solidFill>
              </a:rPr>
              <a:t>We created an FAQ page and designed wireframes for our new SymCheck design</a:t>
            </a:r>
          </a:p>
          <a:p>
            <a:pPr>
              <a:buClr>
                <a:schemeClr val="accent2"/>
              </a:buClr>
            </a:pPr>
            <a:endParaRPr lang="en-US">
              <a:solidFill>
                <a:schemeClr val="bg1"/>
              </a:solidFill>
            </a:endParaRPr>
          </a:p>
        </p:txBody>
      </p:sp>
      <p:sp>
        <p:nvSpPr>
          <p:cNvPr id="12" name="Rectangle 11">
            <a:extLst>
              <a:ext uri="{FF2B5EF4-FFF2-40B4-BE49-F238E27FC236}">
                <a16:creationId xmlns:a16="http://schemas.microsoft.com/office/drawing/2014/main" id="{B5C0FA05-E5AD-47A8-95FF-19EB6A8F23A6}"/>
              </a:ext>
            </a:extLst>
          </p:cNvPr>
          <p:cNvSpPr/>
          <p:nvPr/>
        </p:nvSpPr>
        <p:spPr>
          <a:xfrm>
            <a:off x="444500" y="1807294"/>
            <a:ext cx="7472680" cy="58939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F6DBD-4823-4423-9B1F-0B075A8BD561}"/>
              </a:ext>
            </a:extLst>
          </p:cNvPr>
          <p:cNvSpPr/>
          <p:nvPr/>
        </p:nvSpPr>
        <p:spPr>
          <a:xfrm>
            <a:off x="444500" y="4649002"/>
            <a:ext cx="7472680" cy="390540"/>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A81C66-C1C6-493A-8585-9D652BFBDB27}"/>
              </a:ext>
            </a:extLst>
          </p:cNvPr>
          <p:cNvSpPr/>
          <p:nvPr/>
        </p:nvSpPr>
        <p:spPr>
          <a:xfrm>
            <a:off x="444500" y="4178321"/>
            <a:ext cx="7472680" cy="481738"/>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6245704-4475-4C70-961D-E9D97A3D8710}"/>
              </a:ext>
            </a:extLst>
          </p:cNvPr>
          <p:cNvSpPr txBox="1"/>
          <p:nvPr/>
        </p:nvSpPr>
        <p:spPr>
          <a:xfrm>
            <a:off x="8219975" y="2332429"/>
            <a:ext cx="3657600" cy="923330"/>
          </a:xfrm>
          <a:prstGeom prst="rect">
            <a:avLst/>
          </a:prstGeom>
          <a:noFill/>
        </p:spPr>
        <p:txBody>
          <a:bodyPr wrap="square" rtlCol="0">
            <a:spAutoFit/>
          </a:bodyPr>
          <a:lstStyle/>
          <a:p>
            <a:pPr marL="285750" indent="-285750">
              <a:buClr>
                <a:schemeClr val="accent2"/>
              </a:buClr>
              <a:buFont typeface="Wingdings" panose="05000000000000000000" pitchFamily="2" charset="2"/>
              <a:buChar char="v"/>
            </a:pPr>
            <a:r>
              <a:rPr lang="en-US">
                <a:solidFill>
                  <a:schemeClr val="bg1"/>
                </a:solidFill>
              </a:rPr>
              <a:t>We found 200 images of ringworm to train our machine learning algorithm</a:t>
            </a:r>
          </a:p>
        </p:txBody>
      </p:sp>
      <p:sp>
        <p:nvSpPr>
          <p:cNvPr id="16" name="TextBox 15">
            <a:extLst>
              <a:ext uri="{FF2B5EF4-FFF2-40B4-BE49-F238E27FC236}">
                <a16:creationId xmlns:a16="http://schemas.microsoft.com/office/drawing/2014/main" id="{139E9884-5974-4A2F-8FC2-CA878EC9BBF3}"/>
              </a:ext>
            </a:extLst>
          </p:cNvPr>
          <p:cNvSpPr txBox="1"/>
          <p:nvPr/>
        </p:nvSpPr>
        <p:spPr>
          <a:xfrm>
            <a:off x="8219975" y="3255759"/>
            <a:ext cx="3676851" cy="1754326"/>
          </a:xfrm>
          <a:prstGeom prst="rect">
            <a:avLst/>
          </a:prstGeom>
          <a:noFill/>
        </p:spPr>
        <p:txBody>
          <a:bodyPr wrap="square" rtlCol="0">
            <a:spAutoFit/>
          </a:bodyPr>
          <a:lstStyle/>
          <a:p>
            <a:pPr marL="285750" indent="-285750">
              <a:buClr>
                <a:schemeClr val="accent2"/>
              </a:buClr>
              <a:buFont typeface="Wingdings" panose="05000000000000000000" pitchFamily="2" charset="2"/>
              <a:buChar char="v"/>
            </a:pPr>
            <a:r>
              <a:rPr lang="en-US">
                <a:solidFill>
                  <a:schemeClr val="bg1"/>
                </a:solidFill>
              </a:rPr>
              <a:t>We moved our advance prediction user story to Sprint 7</a:t>
            </a:r>
          </a:p>
          <a:p>
            <a:pPr>
              <a:buClr>
                <a:schemeClr val="accent2"/>
              </a:buClr>
            </a:pPr>
            <a:endParaRPr lang="en-US">
              <a:solidFill>
                <a:schemeClr val="bg1"/>
              </a:solidFill>
            </a:endParaRPr>
          </a:p>
          <a:p>
            <a:pPr marL="285750" indent="-285750">
              <a:buClr>
                <a:schemeClr val="accent2"/>
              </a:buClr>
              <a:buFont typeface="Wingdings" panose="05000000000000000000" pitchFamily="2" charset="2"/>
              <a:buChar char="v"/>
            </a:pPr>
            <a:r>
              <a:rPr lang="en-US">
                <a:solidFill>
                  <a:schemeClr val="bg1"/>
                </a:solidFill>
              </a:rPr>
              <a:t>We moved the development of a script or database to clear uploaded images to Sprint 8</a:t>
            </a:r>
          </a:p>
        </p:txBody>
      </p:sp>
      <p:sp>
        <p:nvSpPr>
          <p:cNvPr id="2" name="TextBox 1">
            <a:extLst>
              <a:ext uri="{FF2B5EF4-FFF2-40B4-BE49-F238E27FC236}">
                <a16:creationId xmlns:a16="http://schemas.microsoft.com/office/drawing/2014/main" id="{34200EEE-7A4D-4C8F-9002-377B7743CF83}"/>
              </a:ext>
            </a:extLst>
          </p:cNvPr>
          <p:cNvSpPr txBox="1"/>
          <p:nvPr/>
        </p:nvSpPr>
        <p:spPr>
          <a:xfrm>
            <a:off x="8219975" y="5122440"/>
            <a:ext cx="2983832" cy="646331"/>
          </a:xfrm>
          <a:prstGeom prst="rect">
            <a:avLst/>
          </a:prstGeom>
          <a:noFill/>
        </p:spPr>
        <p:txBody>
          <a:bodyPr wrap="square" rtlCol="0">
            <a:spAutoFit/>
          </a:bodyPr>
          <a:lstStyle/>
          <a:p>
            <a:pPr marL="285750" indent="-285750">
              <a:buClr>
                <a:schemeClr val="accent2"/>
              </a:buClr>
              <a:buFont typeface="Wingdings" panose="05000000000000000000" pitchFamily="2" charset="2"/>
              <a:buChar char="v"/>
            </a:pPr>
            <a:r>
              <a:rPr lang="en-US">
                <a:solidFill>
                  <a:schemeClr val="bg1"/>
                </a:solidFill>
              </a:rPr>
              <a:t>We completed 78% of our committed artifacts</a:t>
            </a:r>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53" presetClass="entr" presetSubtype="16"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fltVal val="0"/>
                                          </p:val>
                                        </p:tav>
                                        <p:tav tm="100000">
                                          <p:val>
                                            <p:strVal val="#ppt_h"/>
                                          </p:val>
                                        </p:tav>
                                      </p:tavLst>
                                    </p:anim>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bldP spid="12" grpId="0" animBg="1"/>
      <p:bldP spid="12" grpId="1" animBg="1"/>
      <p:bldP spid="13" grpId="0" animBg="1"/>
      <p:bldP spid="13" grpId="1" animBg="1"/>
      <p:bldP spid="14" grpId="0" animBg="1"/>
      <p:bldP spid="14" grpId="1" animBg="1"/>
      <p:bldP spid="15" grpId="0"/>
      <p:bldP spid="16"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FAQ Page</a:t>
            </a:r>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endPar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endParaRPr>
          </a:p>
        </p:txBody>
      </p:sp>
      <p:grpSp>
        <p:nvGrpSpPr>
          <p:cNvPr id="12" name="Group 11">
            <a:extLst>
              <a:ext uri="{FF2B5EF4-FFF2-40B4-BE49-F238E27FC236}">
                <a16:creationId xmlns:a16="http://schemas.microsoft.com/office/drawing/2014/main" id="{D80AA39D-CB36-234F-B5A5-C1BDB6FCF4B9}"/>
              </a:ext>
            </a:extLst>
          </p:cNvPr>
          <p:cNvGrpSpPr/>
          <p:nvPr/>
        </p:nvGrpSpPr>
        <p:grpSpPr>
          <a:xfrm>
            <a:off x="612948" y="1993777"/>
            <a:ext cx="10786706" cy="4189748"/>
            <a:chOff x="612948" y="1993777"/>
            <a:chExt cx="10786706" cy="4189748"/>
          </a:xfrm>
          <a:effectLst/>
        </p:grpSpPr>
        <p:pic>
          <p:nvPicPr>
            <p:cNvPr id="4" name="Picture 3" descr="Graphical user interface, text, application&#10;&#10;Description automatically generated">
              <a:extLst>
                <a:ext uri="{FF2B5EF4-FFF2-40B4-BE49-F238E27FC236}">
                  <a16:creationId xmlns:a16="http://schemas.microsoft.com/office/drawing/2014/main" id="{C6ECE3E9-C862-F64E-AA3D-53FD9EBE825F}"/>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612948" y="1993777"/>
              <a:ext cx="6722347" cy="4189748"/>
            </a:xfrm>
            <a:prstGeom prst="rect">
              <a:avLst/>
            </a:prstGeom>
            <a:scene3d>
              <a:camera prst="orthographicFront"/>
              <a:lightRig rig="threePt" dir="t"/>
            </a:scene3d>
            <a:sp3d>
              <a:bevelT/>
            </a:sp3d>
          </p:spPr>
        </p:pic>
        <p:pic>
          <p:nvPicPr>
            <p:cNvPr id="7" name="Picture 6" descr="Graphical user interface, application, Teams&#10;&#10;Description automatically generated">
              <a:extLst>
                <a:ext uri="{FF2B5EF4-FFF2-40B4-BE49-F238E27FC236}">
                  <a16:creationId xmlns:a16="http://schemas.microsoft.com/office/drawing/2014/main" id="{F9866125-76DF-2744-AC48-9994EFACBF87}"/>
                </a:ext>
              </a:extLst>
            </p:cNvPr>
            <p:cNvPicPr>
              <a:picLocks/>
            </p:cNvPicPr>
            <p:nvPr/>
          </p:nvPicPr>
          <p:blipFill>
            <a:blip r:embed="rId4" cstate="email">
              <a:extLst>
                <a:ext uri="{28A0092B-C50C-407E-A947-70E740481C1C}">
                  <a14:useLocalDpi xmlns:a14="http://schemas.microsoft.com/office/drawing/2010/main"/>
                </a:ext>
              </a:extLst>
            </a:blip>
            <a:stretch>
              <a:fillRect/>
            </a:stretch>
          </p:blipFill>
          <p:spPr>
            <a:xfrm>
              <a:off x="5345148" y="1993777"/>
              <a:ext cx="6054506" cy="4189748"/>
            </a:xfrm>
            <a:prstGeom prst="rect">
              <a:avLst/>
            </a:prstGeom>
            <a:scene3d>
              <a:camera prst="orthographicFront"/>
              <a:lightRig rig="threePt" dir="t"/>
            </a:scene3d>
            <a:sp3d>
              <a:bevelT/>
            </a:sp3d>
          </p:spPr>
        </p:pic>
      </p:grpSp>
      <p:sp>
        <p:nvSpPr>
          <p:cNvPr id="9" name="TextBox 8">
            <a:extLst>
              <a:ext uri="{FF2B5EF4-FFF2-40B4-BE49-F238E27FC236}">
                <a16:creationId xmlns:a16="http://schemas.microsoft.com/office/drawing/2014/main" id="{0C88B259-2445-1845-AD99-E253C114CFDA}"/>
              </a:ext>
            </a:extLst>
          </p:cNvPr>
          <p:cNvSpPr txBox="1"/>
          <p:nvPr/>
        </p:nvSpPr>
        <p:spPr>
          <a:xfrm>
            <a:off x="3266202" y="1421788"/>
            <a:ext cx="1415837" cy="369332"/>
          </a:xfrm>
          <a:prstGeom prst="rect">
            <a:avLst/>
          </a:prstGeom>
          <a:noFill/>
        </p:spPr>
        <p:txBody>
          <a:bodyPr wrap="none" rtlCol="0">
            <a:spAutoFit/>
          </a:bodyPr>
          <a:lstStyle/>
          <a:p>
            <a:r>
              <a:rPr lang="en-US">
                <a:solidFill>
                  <a:schemeClr val="bg1"/>
                </a:solidFill>
              </a:rPr>
              <a:t>Top of Page</a:t>
            </a:r>
          </a:p>
        </p:txBody>
      </p:sp>
      <p:sp>
        <p:nvSpPr>
          <p:cNvPr id="10" name="TextBox 9">
            <a:extLst>
              <a:ext uri="{FF2B5EF4-FFF2-40B4-BE49-F238E27FC236}">
                <a16:creationId xmlns:a16="http://schemas.microsoft.com/office/drawing/2014/main" id="{F075F186-1556-1F40-B29B-0E428BA6B471}"/>
              </a:ext>
            </a:extLst>
          </p:cNvPr>
          <p:cNvSpPr txBox="1"/>
          <p:nvPr/>
        </p:nvSpPr>
        <p:spPr>
          <a:xfrm>
            <a:off x="7484978" y="1477769"/>
            <a:ext cx="1774845" cy="369332"/>
          </a:xfrm>
          <a:prstGeom prst="rect">
            <a:avLst/>
          </a:prstGeom>
          <a:noFill/>
        </p:spPr>
        <p:txBody>
          <a:bodyPr wrap="none" rtlCol="0">
            <a:spAutoFit/>
          </a:bodyPr>
          <a:lstStyle/>
          <a:p>
            <a:r>
              <a:rPr lang="en-US">
                <a:solidFill>
                  <a:schemeClr val="bg1"/>
                </a:solidFill>
              </a:rPr>
              <a:t>Bottom of Page</a:t>
            </a:r>
          </a:p>
        </p:txBody>
      </p:sp>
      <p:sp>
        <p:nvSpPr>
          <p:cNvPr id="3" name="Slide Number Placeholder 2">
            <a:extLst>
              <a:ext uri="{FF2B5EF4-FFF2-40B4-BE49-F238E27FC236}">
                <a16:creationId xmlns:a16="http://schemas.microsoft.com/office/drawing/2014/main" id="{1D9E087F-6B2F-49D2-B74F-07F030628362}"/>
              </a:ext>
            </a:extLst>
          </p:cNvPr>
          <p:cNvSpPr>
            <a:spLocks noGrp="1"/>
          </p:cNvSpPr>
          <p:nvPr>
            <p:ph type="sldNum" sz="quarter" idx="12"/>
          </p:nvPr>
        </p:nvSpPr>
        <p:spPr/>
        <p:txBody>
          <a:bodyPr/>
          <a:lstStyle/>
          <a:p>
            <a:fld id="{C263D6C4-4840-40CC-AC84-17E24B3B7BDE}" type="slidenum">
              <a:rPr lang="en-US" noProof="0" smtClean="0"/>
              <a:pPr/>
              <a:t>5</a:t>
            </a:fld>
            <a:endParaRPr lang="en-US" noProof="0"/>
          </a:p>
        </p:txBody>
      </p:sp>
    </p:spTree>
    <p:extLst>
      <p:ext uri="{BB962C8B-B14F-4D97-AF65-F5344CB8AC3E}">
        <p14:creationId xmlns:p14="http://schemas.microsoft.com/office/powerpoint/2010/main" val="284604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New SymCheck Design</a:t>
            </a:r>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BC26F0E3-9F90-2A4B-8837-5AFDAB7DAF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1186" y="1336096"/>
            <a:ext cx="6464934" cy="5521904"/>
          </a:xfrm>
          <a:prstGeom prst="rect">
            <a:avLst/>
          </a:prstGeom>
        </p:spPr>
      </p:pic>
      <p:sp>
        <p:nvSpPr>
          <p:cNvPr id="4" name="TextBox 3">
            <a:extLst>
              <a:ext uri="{FF2B5EF4-FFF2-40B4-BE49-F238E27FC236}">
                <a16:creationId xmlns:a16="http://schemas.microsoft.com/office/drawing/2014/main" id="{19734F56-75CE-D541-B117-8C6EA04A0756}"/>
              </a:ext>
            </a:extLst>
          </p:cNvPr>
          <p:cNvSpPr txBox="1"/>
          <p:nvPr/>
        </p:nvSpPr>
        <p:spPr>
          <a:xfrm>
            <a:off x="9224386" y="3429000"/>
            <a:ext cx="1313180" cy="369332"/>
          </a:xfrm>
          <a:prstGeom prst="rect">
            <a:avLst/>
          </a:prstGeom>
          <a:noFill/>
        </p:spPr>
        <p:txBody>
          <a:bodyPr wrap="none" rtlCol="0">
            <a:spAutoFit/>
          </a:bodyPr>
          <a:lstStyle/>
          <a:p>
            <a:r>
              <a:rPr lang="en-US">
                <a:solidFill>
                  <a:schemeClr val="bg1"/>
                </a:solidFill>
              </a:rPr>
              <a:t>Homepage</a:t>
            </a:r>
          </a:p>
        </p:txBody>
      </p:sp>
      <p:sp>
        <p:nvSpPr>
          <p:cNvPr id="6" name="Slide Number Placeholder 5">
            <a:extLst>
              <a:ext uri="{FF2B5EF4-FFF2-40B4-BE49-F238E27FC236}">
                <a16:creationId xmlns:a16="http://schemas.microsoft.com/office/drawing/2014/main" id="{861432FB-AE7F-44D0-BFEE-598F7074470C}"/>
              </a:ext>
            </a:extLst>
          </p:cNvPr>
          <p:cNvSpPr>
            <a:spLocks noGrp="1"/>
          </p:cNvSpPr>
          <p:nvPr>
            <p:ph type="sldNum" sz="quarter" idx="12"/>
          </p:nvPr>
        </p:nvSpPr>
        <p:spPr/>
        <p:txBody>
          <a:bodyPr/>
          <a:lstStyle/>
          <a:p>
            <a:fld id="{C263D6C4-4840-40CC-AC84-17E24B3B7BDE}" type="slidenum">
              <a:rPr lang="en-US" noProof="0" smtClean="0"/>
              <a:pPr/>
              <a:t>6</a:t>
            </a:fld>
            <a:endParaRPr lang="en-US" noProof="0"/>
          </a:p>
        </p:txBody>
      </p:sp>
    </p:spTree>
    <p:extLst>
      <p:ext uri="{BB962C8B-B14F-4D97-AF65-F5344CB8AC3E}">
        <p14:creationId xmlns:p14="http://schemas.microsoft.com/office/powerpoint/2010/main" val="11096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EC908-427E-4943-82C3-2A3DFDE41A07}"/>
              </a:ext>
            </a:extLst>
          </p:cNvPr>
          <p:cNvSpPr>
            <a:spLocks noGrp="1"/>
          </p:cNvSpPr>
          <p:nvPr>
            <p:ph type="title"/>
          </p:nvPr>
        </p:nvSpPr>
        <p:spPr/>
        <p:txBody>
          <a:bodyPr/>
          <a:lstStyle/>
          <a:p>
            <a:r>
              <a:rPr lang="en-US"/>
              <a:t>Sprint 7</a:t>
            </a:r>
          </a:p>
        </p:txBody>
      </p:sp>
      <p:sp>
        <p:nvSpPr>
          <p:cNvPr id="5" name="Slide Number Placeholder 4">
            <a:extLst>
              <a:ext uri="{FF2B5EF4-FFF2-40B4-BE49-F238E27FC236}">
                <a16:creationId xmlns:a16="http://schemas.microsoft.com/office/drawing/2014/main" id="{6DFC0817-B6CD-4078-8F06-473A636F2EAE}"/>
              </a:ext>
            </a:extLst>
          </p:cNvPr>
          <p:cNvSpPr>
            <a:spLocks noGrp="1"/>
          </p:cNvSpPr>
          <p:nvPr>
            <p:ph type="sldNum" sz="quarter" idx="12"/>
          </p:nvPr>
        </p:nvSpPr>
        <p:spPr/>
        <p:txBody>
          <a:bodyPr/>
          <a:lstStyle/>
          <a:p>
            <a:fld id="{C263D6C4-4840-40CC-AC84-17E24B3B7BDE}" type="slidenum">
              <a:rPr lang="en-US" noProof="0" smtClean="0"/>
              <a:pPr/>
              <a:t>7</a:t>
            </a:fld>
            <a:endParaRPr lang="en-US" noProof="0"/>
          </a:p>
        </p:txBody>
      </p:sp>
    </p:spTree>
    <p:extLst>
      <p:ext uri="{BB962C8B-B14F-4D97-AF65-F5344CB8AC3E}">
        <p14:creationId xmlns:p14="http://schemas.microsoft.com/office/powerpoint/2010/main" val="237350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33953B-54AA-43F1-B2EA-797C306732C0}"/>
              </a:ext>
            </a:extLst>
          </p:cNvPr>
          <p:cNvSpPr>
            <a:spLocks noGrp="1"/>
          </p:cNvSpPr>
          <p:nvPr>
            <p:ph type="title"/>
          </p:nvPr>
        </p:nvSpPr>
        <p:spPr/>
        <p:txBody>
          <a:bodyPr/>
          <a:lstStyle/>
          <a:p>
            <a:r>
              <a:rPr lang="en-US"/>
              <a:t>Sprint 7 Statistics</a:t>
            </a:r>
          </a:p>
        </p:txBody>
      </p:sp>
      <p:sp>
        <p:nvSpPr>
          <p:cNvPr id="4" name="Slide Number Placeholder 3">
            <a:extLst>
              <a:ext uri="{FF2B5EF4-FFF2-40B4-BE49-F238E27FC236}">
                <a16:creationId xmlns:a16="http://schemas.microsoft.com/office/drawing/2014/main" id="{E392FCB8-6BB0-4C7B-BBB8-84D0C22025D3}"/>
              </a:ext>
            </a:extLst>
          </p:cNvPr>
          <p:cNvSpPr>
            <a:spLocks noGrp="1"/>
          </p:cNvSpPr>
          <p:nvPr>
            <p:ph type="sldNum" sz="quarter" idx="12"/>
          </p:nvPr>
        </p:nvSpPr>
        <p:spPr/>
        <p:txBody>
          <a:bodyPr/>
          <a:lstStyle/>
          <a:p>
            <a:fld id="{C263D6C4-4840-40CC-AC84-17E24B3B7BDE}" type="slidenum">
              <a:rPr lang="en-US" noProof="0" smtClean="0"/>
              <a:pPr/>
              <a:t>8</a:t>
            </a:fld>
            <a:endParaRPr lang="en-US" noProof="0"/>
          </a:p>
        </p:txBody>
      </p:sp>
      <p:sp>
        <p:nvSpPr>
          <p:cNvPr id="22" name="Oval 21">
            <a:extLst>
              <a:ext uri="{FF2B5EF4-FFF2-40B4-BE49-F238E27FC236}">
                <a16:creationId xmlns:a16="http://schemas.microsoft.com/office/drawing/2014/main" id="{03171F36-FB8C-4300-B589-5AEC4F47510B}"/>
              </a:ext>
            </a:extLst>
          </p:cNvPr>
          <p:cNvSpPr/>
          <p:nvPr/>
        </p:nvSpPr>
        <p:spPr>
          <a:xfrm>
            <a:off x="277437" y="2087228"/>
            <a:ext cx="3447051" cy="1197115"/>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23" name="Arrow: Down 22">
            <a:extLst>
              <a:ext uri="{FF2B5EF4-FFF2-40B4-BE49-F238E27FC236}">
                <a16:creationId xmlns:a16="http://schemas.microsoft.com/office/drawing/2014/main" id="{280C1FE1-B0B4-4684-B672-3FC76A1575AA}"/>
              </a:ext>
            </a:extLst>
          </p:cNvPr>
          <p:cNvSpPr/>
          <p:nvPr/>
        </p:nvSpPr>
        <p:spPr>
          <a:xfrm>
            <a:off x="1672291" y="5018558"/>
            <a:ext cx="668033" cy="427541"/>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4" name="Freeform: Shape 23">
            <a:extLst>
              <a:ext uri="{FF2B5EF4-FFF2-40B4-BE49-F238E27FC236}">
                <a16:creationId xmlns:a16="http://schemas.microsoft.com/office/drawing/2014/main" id="{432BBA1A-082C-4993-B1F2-53ECFA892F01}"/>
              </a:ext>
            </a:extLst>
          </p:cNvPr>
          <p:cNvSpPr/>
          <p:nvPr/>
        </p:nvSpPr>
        <p:spPr>
          <a:xfrm>
            <a:off x="403028" y="5360591"/>
            <a:ext cx="3206559" cy="801639"/>
          </a:xfrm>
          <a:custGeom>
            <a:avLst/>
            <a:gdLst>
              <a:gd name="connsiteX0" fmla="*/ 0 w 3206559"/>
              <a:gd name="connsiteY0" fmla="*/ 0 h 801639"/>
              <a:gd name="connsiteX1" fmla="*/ 3206559 w 3206559"/>
              <a:gd name="connsiteY1" fmla="*/ 0 h 801639"/>
              <a:gd name="connsiteX2" fmla="*/ 3206559 w 3206559"/>
              <a:gd name="connsiteY2" fmla="*/ 801639 h 801639"/>
              <a:gd name="connsiteX3" fmla="*/ 0 w 3206559"/>
              <a:gd name="connsiteY3" fmla="*/ 801639 h 801639"/>
              <a:gd name="connsiteX4" fmla="*/ 0 w 3206559"/>
              <a:gd name="connsiteY4" fmla="*/ 0 h 80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559" h="801639">
                <a:moveTo>
                  <a:pt x="0" y="0"/>
                </a:moveTo>
                <a:lnTo>
                  <a:pt x="3206559" y="0"/>
                </a:lnTo>
                <a:lnTo>
                  <a:pt x="3206559" y="801639"/>
                </a:lnTo>
                <a:lnTo>
                  <a:pt x="0" y="8016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Artifacts Completed = 100%</a:t>
            </a:r>
          </a:p>
        </p:txBody>
      </p:sp>
      <p:sp>
        <p:nvSpPr>
          <p:cNvPr id="25" name="Freeform: Shape 24">
            <a:extLst>
              <a:ext uri="{FF2B5EF4-FFF2-40B4-BE49-F238E27FC236}">
                <a16:creationId xmlns:a16="http://schemas.microsoft.com/office/drawing/2014/main" id="{DB03D51E-DFC5-4865-AD8C-D57E12D0C473}"/>
              </a:ext>
            </a:extLst>
          </p:cNvPr>
          <p:cNvSpPr/>
          <p:nvPr/>
        </p:nvSpPr>
        <p:spPr>
          <a:xfrm>
            <a:off x="1530668" y="3376799"/>
            <a:ext cx="1202459" cy="1202459"/>
          </a:xfrm>
          <a:custGeom>
            <a:avLst/>
            <a:gdLst>
              <a:gd name="connsiteX0" fmla="*/ 0 w 1202459"/>
              <a:gd name="connsiteY0" fmla="*/ 601230 h 1202459"/>
              <a:gd name="connsiteX1" fmla="*/ 601230 w 1202459"/>
              <a:gd name="connsiteY1" fmla="*/ 0 h 1202459"/>
              <a:gd name="connsiteX2" fmla="*/ 1202460 w 1202459"/>
              <a:gd name="connsiteY2" fmla="*/ 601230 h 1202459"/>
              <a:gd name="connsiteX3" fmla="*/ 601230 w 1202459"/>
              <a:gd name="connsiteY3" fmla="*/ 1202460 h 1202459"/>
              <a:gd name="connsiteX4" fmla="*/ 0 w 1202459"/>
              <a:gd name="connsiteY4" fmla="*/ 601230 h 1202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59" h="1202459">
                <a:moveTo>
                  <a:pt x="0" y="601230"/>
                </a:moveTo>
                <a:cubicBezTo>
                  <a:pt x="0" y="269180"/>
                  <a:pt x="269180" y="0"/>
                  <a:pt x="601230" y="0"/>
                </a:cubicBezTo>
                <a:cubicBezTo>
                  <a:pt x="933280" y="0"/>
                  <a:pt x="1202460" y="269180"/>
                  <a:pt x="1202460" y="601230"/>
                </a:cubicBezTo>
                <a:cubicBezTo>
                  <a:pt x="1202460" y="933280"/>
                  <a:pt x="933280" y="1202460"/>
                  <a:pt x="601230" y="1202460"/>
                </a:cubicBezTo>
                <a:cubicBezTo>
                  <a:pt x="269180" y="1202460"/>
                  <a:pt x="0" y="933280"/>
                  <a:pt x="0" y="60123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5146" tIns="195146" rIns="195146" bIns="195146" numCol="1" spcCol="1270" anchor="ctr" anchorCtr="0">
            <a:noAutofit/>
          </a:bodyPr>
          <a:lstStyle/>
          <a:p>
            <a:pPr marL="0" lvl="0" indent="0" algn="ctr" defTabSz="666750">
              <a:lnSpc>
                <a:spcPct val="90000"/>
              </a:lnSpc>
              <a:spcBef>
                <a:spcPct val="0"/>
              </a:spcBef>
              <a:spcAft>
                <a:spcPct val="35000"/>
              </a:spcAft>
              <a:buNone/>
            </a:pPr>
            <a:r>
              <a:rPr lang="en-US" sz="1500" kern="1200"/>
              <a:t># of Technical tasks = 4</a:t>
            </a:r>
          </a:p>
        </p:txBody>
      </p:sp>
      <p:sp>
        <p:nvSpPr>
          <p:cNvPr id="26" name="Freeform: Shape 25">
            <a:extLst>
              <a:ext uri="{FF2B5EF4-FFF2-40B4-BE49-F238E27FC236}">
                <a16:creationId xmlns:a16="http://schemas.microsoft.com/office/drawing/2014/main" id="{049298B4-2345-4F41-A2CA-33365400EF2C}"/>
              </a:ext>
            </a:extLst>
          </p:cNvPr>
          <p:cNvSpPr/>
          <p:nvPr/>
        </p:nvSpPr>
        <p:spPr>
          <a:xfrm>
            <a:off x="670241" y="2474687"/>
            <a:ext cx="1202459" cy="1202459"/>
          </a:xfrm>
          <a:custGeom>
            <a:avLst/>
            <a:gdLst>
              <a:gd name="connsiteX0" fmla="*/ 0 w 1202459"/>
              <a:gd name="connsiteY0" fmla="*/ 601230 h 1202459"/>
              <a:gd name="connsiteX1" fmla="*/ 601230 w 1202459"/>
              <a:gd name="connsiteY1" fmla="*/ 0 h 1202459"/>
              <a:gd name="connsiteX2" fmla="*/ 1202460 w 1202459"/>
              <a:gd name="connsiteY2" fmla="*/ 601230 h 1202459"/>
              <a:gd name="connsiteX3" fmla="*/ 601230 w 1202459"/>
              <a:gd name="connsiteY3" fmla="*/ 1202460 h 1202459"/>
              <a:gd name="connsiteX4" fmla="*/ 0 w 1202459"/>
              <a:gd name="connsiteY4" fmla="*/ 601230 h 1202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59" h="1202459">
                <a:moveTo>
                  <a:pt x="0" y="601230"/>
                </a:moveTo>
                <a:cubicBezTo>
                  <a:pt x="0" y="269180"/>
                  <a:pt x="269180" y="0"/>
                  <a:pt x="601230" y="0"/>
                </a:cubicBezTo>
                <a:cubicBezTo>
                  <a:pt x="933280" y="0"/>
                  <a:pt x="1202460" y="269180"/>
                  <a:pt x="1202460" y="601230"/>
                </a:cubicBezTo>
                <a:cubicBezTo>
                  <a:pt x="1202460" y="933280"/>
                  <a:pt x="933280" y="1202460"/>
                  <a:pt x="601230" y="1202460"/>
                </a:cubicBezTo>
                <a:cubicBezTo>
                  <a:pt x="269180" y="1202460"/>
                  <a:pt x="0" y="933280"/>
                  <a:pt x="0" y="60123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5146" tIns="195146" rIns="195146" bIns="195146" numCol="1" spcCol="1270" anchor="ctr" anchorCtr="0">
            <a:noAutofit/>
          </a:bodyPr>
          <a:lstStyle/>
          <a:p>
            <a:pPr marL="0" lvl="0" indent="0" algn="ctr" defTabSz="666750">
              <a:lnSpc>
                <a:spcPct val="90000"/>
              </a:lnSpc>
              <a:spcBef>
                <a:spcPct val="0"/>
              </a:spcBef>
              <a:spcAft>
                <a:spcPct val="35000"/>
              </a:spcAft>
              <a:buNone/>
            </a:pPr>
            <a:r>
              <a:rPr lang="en-US" sz="1500" kern="1200"/>
              <a:t>Velocity = 10</a:t>
            </a:r>
          </a:p>
        </p:txBody>
      </p:sp>
      <p:sp>
        <p:nvSpPr>
          <p:cNvPr id="27" name="Freeform: Shape 26">
            <a:extLst>
              <a:ext uri="{FF2B5EF4-FFF2-40B4-BE49-F238E27FC236}">
                <a16:creationId xmlns:a16="http://schemas.microsoft.com/office/drawing/2014/main" id="{E464783A-32A9-4043-BFF4-AD9C39A99337}"/>
              </a:ext>
            </a:extLst>
          </p:cNvPr>
          <p:cNvSpPr/>
          <p:nvPr/>
        </p:nvSpPr>
        <p:spPr>
          <a:xfrm>
            <a:off x="1823096" y="1995618"/>
            <a:ext cx="1497146" cy="1433380"/>
          </a:xfrm>
          <a:custGeom>
            <a:avLst/>
            <a:gdLst>
              <a:gd name="connsiteX0" fmla="*/ 0 w 1497146"/>
              <a:gd name="connsiteY0" fmla="*/ 716690 h 1433380"/>
              <a:gd name="connsiteX1" fmla="*/ 748573 w 1497146"/>
              <a:gd name="connsiteY1" fmla="*/ 0 h 1433380"/>
              <a:gd name="connsiteX2" fmla="*/ 1497146 w 1497146"/>
              <a:gd name="connsiteY2" fmla="*/ 716690 h 1433380"/>
              <a:gd name="connsiteX3" fmla="*/ 748573 w 1497146"/>
              <a:gd name="connsiteY3" fmla="*/ 1433380 h 1433380"/>
              <a:gd name="connsiteX4" fmla="*/ 0 w 1497146"/>
              <a:gd name="connsiteY4" fmla="*/ 716690 h 143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146" h="1433380">
                <a:moveTo>
                  <a:pt x="0" y="716690"/>
                </a:moveTo>
                <a:cubicBezTo>
                  <a:pt x="0" y="320873"/>
                  <a:pt x="335148" y="0"/>
                  <a:pt x="748573" y="0"/>
                </a:cubicBezTo>
                <a:cubicBezTo>
                  <a:pt x="1161998" y="0"/>
                  <a:pt x="1497146" y="320873"/>
                  <a:pt x="1497146" y="716690"/>
                </a:cubicBezTo>
                <a:cubicBezTo>
                  <a:pt x="1497146" y="1112507"/>
                  <a:pt x="1161998" y="1433380"/>
                  <a:pt x="748573" y="1433380"/>
                </a:cubicBezTo>
                <a:cubicBezTo>
                  <a:pt x="335148" y="1433380"/>
                  <a:pt x="0" y="1112507"/>
                  <a:pt x="0" y="71669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0682" tIns="221344" rIns="230682" bIns="221344" numCol="1" spcCol="1270" anchor="ctr" anchorCtr="0">
            <a:noAutofit/>
          </a:bodyPr>
          <a:lstStyle/>
          <a:p>
            <a:pPr marL="0" lvl="0" indent="0" algn="l" defTabSz="444500">
              <a:lnSpc>
                <a:spcPct val="90000"/>
              </a:lnSpc>
              <a:spcBef>
                <a:spcPct val="0"/>
              </a:spcBef>
              <a:spcAft>
                <a:spcPct val="35000"/>
              </a:spcAft>
              <a:buNone/>
            </a:pPr>
            <a:r>
              <a:rPr lang="en-US" sz="1000" kern="1200"/>
              <a:t># of User Stories = 4</a:t>
            </a:r>
          </a:p>
          <a:p>
            <a:pPr marL="57150" lvl="1" indent="-57150" algn="l" defTabSz="400050">
              <a:lnSpc>
                <a:spcPct val="90000"/>
              </a:lnSpc>
              <a:spcBef>
                <a:spcPct val="0"/>
              </a:spcBef>
              <a:spcAft>
                <a:spcPct val="15000"/>
              </a:spcAft>
              <a:buChar char="•"/>
            </a:pPr>
            <a:r>
              <a:rPr lang="en-US" sz="900" kern="1200"/>
              <a:t>HID-59 Was pushed into this Sprint due to technical difficulties in Sprint 6</a:t>
            </a:r>
          </a:p>
        </p:txBody>
      </p:sp>
      <p:sp>
        <p:nvSpPr>
          <p:cNvPr id="28" name="Shape 27">
            <a:extLst>
              <a:ext uri="{FF2B5EF4-FFF2-40B4-BE49-F238E27FC236}">
                <a16:creationId xmlns:a16="http://schemas.microsoft.com/office/drawing/2014/main" id="{77EC5355-A9B4-4B53-8C0E-E2DE2FE35EB0}"/>
              </a:ext>
            </a:extLst>
          </p:cNvPr>
          <p:cNvSpPr/>
          <p:nvPr/>
        </p:nvSpPr>
        <p:spPr>
          <a:xfrm>
            <a:off x="130469" y="1932604"/>
            <a:ext cx="3740986" cy="2992788"/>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graphicFrame>
        <p:nvGraphicFramePr>
          <p:cNvPr id="9" name="Table 9">
            <a:extLst>
              <a:ext uri="{FF2B5EF4-FFF2-40B4-BE49-F238E27FC236}">
                <a16:creationId xmlns:a16="http://schemas.microsoft.com/office/drawing/2014/main" id="{7F96F0BD-D856-4718-98C7-37828A7623EE}"/>
              </a:ext>
            </a:extLst>
          </p:cNvPr>
          <p:cNvGraphicFramePr>
            <a:graphicFrameLocks noGrp="1"/>
          </p:cNvGraphicFramePr>
          <p:nvPr>
            <p:ph idx="1"/>
            <p:extLst>
              <p:ext uri="{D42A27DB-BD31-4B8C-83A1-F6EECF244321}">
                <p14:modId xmlns:p14="http://schemas.microsoft.com/office/powerpoint/2010/main" val="2008758388"/>
              </p:ext>
            </p:extLst>
          </p:nvPr>
        </p:nvGraphicFramePr>
        <p:xfrm>
          <a:off x="3963987" y="1444625"/>
          <a:ext cx="7950574" cy="4724400"/>
        </p:xfrm>
        <a:graphic>
          <a:graphicData uri="http://schemas.openxmlformats.org/drawingml/2006/table">
            <a:tbl>
              <a:tblPr firstRow="1" bandRow="1">
                <a:effectLst>
                  <a:innerShdw blurRad="114300">
                    <a:prstClr val="black"/>
                  </a:innerShdw>
                </a:effectLst>
                <a:tableStyleId>{7DF18680-E054-41AD-8BC1-D1AEF772440D}</a:tableStyleId>
              </a:tblPr>
              <a:tblGrid>
                <a:gridCol w="1207640">
                  <a:extLst>
                    <a:ext uri="{9D8B030D-6E8A-4147-A177-3AD203B41FA5}">
                      <a16:colId xmlns:a16="http://schemas.microsoft.com/office/drawing/2014/main" val="2846940047"/>
                    </a:ext>
                  </a:extLst>
                </a:gridCol>
                <a:gridCol w="1360717">
                  <a:extLst>
                    <a:ext uri="{9D8B030D-6E8A-4147-A177-3AD203B41FA5}">
                      <a16:colId xmlns:a16="http://schemas.microsoft.com/office/drawing/2014/main" val="3407929306"/>
                    </a:ext>
                  </a:extLst>
                </a:gridCol>
                <a:gridCol w="3122268">
                  <a:extLst>
                    <a:ext uri="{9D8B030D-6E8A-4147-A177-3AD203B41FA5}">
                      <a16:colId xmlns:a16="http://schemas.microsoft.com/office/drawing/2014/main" val="2496669719"/>
                    </a:ext>
                  </a:extLst>
                </a:gridCol>
                <a:gridCol w="1160302">
                  <a:extLst>
                    <a:ext uri="{9D8B030D-6E8A-4147-A177-3AD203B41FA5}">
                      <a16:colId xmlns:a16="http://schemas.microsoft.com/office/drawing/2014/main" val="1754600407"/>
                    </a:ext>
                  </a:extLst>
                </a:gridCol>
                <a:gridCol w="1099647">
                  <a:extLst>
                    <a:ext uri="{9D8B030D-6E8A-4147-A177-3AD203B41FA5}">
                      <a16:colId xmlns:a16="http://schemas.microsoft.com/office/drawing/2014/main" val="2007607348"/>
                    </a:ext>
                  </a:extLst>
                </a:gridCol>
              </a:tblGrid>
              <a:tr h="370840">
                <a:tc>
                  <a:txBody>
                    <a:bodyPr/>
                    <a:lstStyle/>
                    <a:p>
                      <a:pPr algn="ctr"/>
                      <a:r>
                        <a:rPr lang="en-US"/>
                        <a:t>ID</a:t>
                      </a:r>
                    </a:p>
                  </a:txBody>
                  <a:tcPr/>
                </a:tc>
                <a:tc>
                  <a:txBody>
                    <a:bodyPr/>
                    <a:lstStyle/>
                    <a:p>
                      <a:pPr algn="ctr"/>
                      <a:r>
                        <a:rPr lang="en-US"/>
                        <a:t>Type</a:t>
                      </a:r>
                    </a:p>
                  </a:txBody>
                  <a:tcPr/>
                </a:tc>
                <a:tc>
                  <a:txBody>
                    <a:bodyPr/>
                    <a:lstStyle/>
                    <a:p>
                      <a:pPr algn="ctr"/>
                      <a:r>
                        <a:rPr lang="en-US"/>
                        <a:t>Summary</a:t>
                      </a:r>
                    </a:p>
                  </a:txBody>
                  <a:tcPr/>
                </a:tc>
                <a:tc>
                  <a:txBody>
                    <a:bodyPr/>
                    <a:lstStyle/>
                    <a:p>
                      <a:pPr algn="ctr"/>
                      <a:r>
                        <a:rPr lang="en-US"/>
                        <a:t>Status</a:t>
                      </a:r>
                    </a:p>
                  </a:txBody>
                  <a:tcPr/>
                </a:tc>
                <a:tc>
                  <a:txBody>
                    <a:bodyPr/>
                    <a:lstStyle/>
                    <a:p>
                      <a:pPr algn="ctr"/>
                      <a:r>
                        <a:rPr lang="en-US"/>
                        <a:t>Story Points</a:t>
                      </a:r>
                    </a:p>
                  </a:txBody>
                  <a:tcPr/>
                </a:tc>
                <a:extLst>
                  <a:ext uri="{0D108BD9-81ED-4DB2-BD59-A6C34878D82A}">
                    <a16:rowId xmlns:a16="http://schemas.microsoft.com/office/drawing/2014/main" val="4226456447"/>
                  </a:ext>
                </a:extLst>
              </a:tr>
              <a:tr h="0">
                <a:tc>
                  <a:txBody>
                    <a:bodyPr/>
                    <a:lstStyle/>
                    <a:p>
                      <a:pPr algn="ctr"/>
                      <a:r>
                        <a:rPr lang="en-US" sz="1100" b="1"/>
                        <a:t>HID-59</a:t>
                      </a:r>
                    </a:p>
                  </a:txBody>
                  <a:tcPr anchor="ctr">
                    <a:gradFill flip="none" rotWithShape="1">
                      <a:gsLst>
                        <a:gs pos="0">
                          <a:srgbClr val="0C4360">
                            <a:tint val="66000"/>
                            <a:satMod val="160000"/>
                          </a:srgbClr>
                        </a:gs>
                        <a:gs pos="50000">
                          <a:srgbClr val="0C4360">
                            <a:tint val="44500"/>
                            <a:satMod val="160000"/>
                          </a:srgbClr>
                        </a:gs>
                        <a:gs pos="100000">
                          <a:srgbClr val="0C4360">
                            <a:tint val="23500"/>
                            <a:satMod val="160000"/>
                          </a:srgbClr>
                        </a:gs>
                      </a:gsLst>
                      <a:lin ang="5400000" scaled="1"/>
                      <a:tileRect/>
                    </a:gradFill>
                  </a:tcPr>
                </a:tc>
                <a:tc>
                  <a:txBody>
                    <a:bodyPr/>
                    <a:lstStyle/>
                    <a:p>
                      <a:pPr algn="ctr"/>
                      <a:r>
                        <a:rPr lang="en-US" sz="1100"/>
                        <a:t>User Story</a:t>
                      </a:r>
                    </a:p>
                  </a:txBody>
                  <a:tcPr anchor="ctr">
                    <a:gradFill flip="none" rotWithShape="1">
                      <a:gsLst>
                        <a:gs pos="0">
                          <a:srgbClr val="0C4360">
                            <a:tint val="66000"/>
                            <a:satMod val="160000"/>
                          </a:srgbClr>
                        </a:gs>
                        <a:gs pos="50000">
                          <a:srgbClr val="0C4360">
                            <a:tint val="44500"/>
                            <a:satMod val="160000"/>
                          </a:srgbClr>
                        </a:gs>
                        <a:gs pos="100000">
                          <a:srgbClr val="0C4360">
                            <a:tint val="23500"/>
                            <a:satMod val="160000"/>
                          </a:srgbClr>
                        </a:gs>
                      </a:gsLst>
                      <a:lin ang="54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As a patient, I want to include other symptoms along with my image upload so that I can receive a better diagnosis of my illness. </a:t>
                      </a:r>
                    </a:p>
                    <a:p>
                      <a:pPr algn="ctr"/>
                      <a:endParaRPr lang="en-US" sz="1100"/>
                    </a:p>
                  </a:txBody>
                  <a:tcPr anchor="ctr">
                    <a:gradFill flip="none" rotWithShape="1">
                      <a:gsLst>
                        <a:gs pos="0">
                          <a:srgbClr val="0C4360">
                            <a:tint val="66000"/>
                            <a:satMod val="160000"/>
                          </a:srgbClr>
                        </a:gs>
                        <a:gs pos="50000">
                          <a:srgbClr val="0C4360">
                            <a:tint val="44500"/>
                            <a:satMod val="160000"/>
                          </a:srgbClr>
                        </a:gs>
                        <a:gs pos="100000">
                          <a:srgbClr val="0C4360">
                            <a:tint val="23500"/>
                            <a:satMod val="160000"/>
                          </a:srgbClr>
                        </a:gs>
                      </a:gsLst>
                      <a:lin ang="5400000" scaled="1"/>
                      <a:tileRect/>
                    </a:gradFill>
                  </a:tcPr>
                </a:tc>
                <a:tc>
                  <a:txBody>
                    <a:bodyPr/>
                    <a:lstStyle/>
                    <a:p>
                      <a:pPr algn="ctr"/>
                      <a:r>
                        <a:rPr lang="en-US" sz="1100"/>
                        <a:t>Done</a:t>
                      </a:r>
                    </a:p>
                  </a:txBody>
                  <a:tcPr anchor="ctr">
                    <a:gradFill flip="none" rotWithShape="1">
                      <a:gsLst>
                        <a:gs pos="0">
                          <a:srgbClr val="0C4360">
                            <a:tint val="66000"/>
                            <a:satMod val="160000"/>
                          </a:srgbClr>
                        </a:gs>
                        <a:gs pos="50000">
                          <a:srgbClr val="0C4360">
                            <a:tint val="44500"/>
                            <a:satMod val="160000"/>
                          </a:srgbClr>
                        </a:gs>
                        <a:gs pos="100000">
                          <a:srgbClr val="0C4360">
                            <a:tint val="23500"/>
                            <a:satMod val="160000"/>
                          </a:srgbClr>
                        </a:gs>
                      </a:gsLst>
                      <a:lin ang="5400000" scaled="1"/>
                      <a:tileRect/>
                    </a:gradFill>
                  </a:tcPr>
                </a:tc>
                <a:tc>
                  <a:txBody>
                    <a:bodyPr/>
                    <a:lstStyle/>
                    <a:p>
                      <a:pPr algn="ctr"/>
                      <a:r>
                        <a:rPr lang="en-US" sz="1100"/>
                        <a:t>5</a:t>
                      </a:r>
                    </a:p>
                  </a:txBody>
                  <a:tcPr anchor="ctr">
                    <a:gradFill flip="none" rotWithShape="1">
                      <a:gsLst>
                        <a:gs pos="0">
                          <a:srgbClr val="0C4360">
                            <a:tint val="66000"/>
                            <a:satMod val="160000"/>
                          </a:srgbClr>
                        </a:gs>
                        <a:gs pos="50000">
                          <a:srgbClr val="0C4360">
                            <a:tint val="44500"/>
                            <a:satMod val="160000"/>
                          </a:srgbClr>
                        </a:gs>
                        <a:gs pos="100000">
                          <a:srgbClr val="0C4360">
                            <a:tint val="23500"/>
                            <a:satMod val="160000"/>
                          </a:srgbClr>
                        </a:gs>
                      </a:gsLst>
                      <a:lin ang="5400000" scaled="1"/>
                      <a:tileRect/>
                    </a:gradFill>
                  </a:tcPr>
                </a:tc>
                <a:extLst>
                  <a:ext uri="{0D108BD9-81ED-4DB2-BD59-A6C34878D82A}">
                    <a16:rowId xmlns:a16="http://schemas.microsoft.com/office/drawing/2014/main" val="311437816"/>
                  </a:ext>
                </a:extLst>
              </a:tr>
              <a:tr h="370840">
                <a:tc>
                  <a:txBody>
                    <a:bodyPr/>
                    <a:lstStyle/>
                    <a:p>
                      <a:pPr algn="ctr"/>
                      <a:r>
                        <a:rPr lang="en-US" sz="1100" b="1"/>
                        <a:t>HID-79</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User Story</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As a patient, I want to know which illnesses SymCheck can diagnose so that I know what I can upload.</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Done</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1</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extLst>
                  <a:ext uri="{0D108BD9-81ED-4DB2-BD59-A6C34878D82A}">
                    <a16:rowId xmlns:a16="http://schemas.microsoft.com/office/drawing/2014/main" val="371790142"/>
                  </a:ext>
                </a:extLst>
              </a:tr>
              <a:tr h="370840">
                <a:tc>
                  <a:txBody>
                    <a:bodyPr/>
                    <a:lstStyle/>
                    <a:p>
                      <a:pPr algn="ctr"/>
                      <a:r>
                        <a:rPr lang="en-US" sz="1100" b="1"/>
                        <a:t>HID-82</a:t>
                      </a:r>
                    </a:p>
                  </a:txBody>
                  <a:tcPr anchor="ctr">
                    <a:gradFill flip="none" rotWithShape="1">
                      <a:gsLst>
                        <a:gs pos="0">
                          <a:srgbClr val="003352">
                            <a:tint val="66000"/>
                            <a:satMod val="160000"/>
                          </a:srgbClr>
                        </a:gs>
                        <a:gs pos="50000">
                          <a:srgbClr val="003352">
                            <a:tint val="44500"/>
                            <a:satMod val="160000"/>
                          </a:srgbClr>
                        </a:gs>
                        <a:gs pos="100000">
                          <a:srgbClr val="003352">
                            <a:tint val="23500"/>
                            <a:satMod val="160000"/>
                          </a:srgbClr>
                        </a:gs>
                      </a:gsLst>
                      <a:lin ang="5400000" scaled="1"/>
                      <a:tileRect/>
                    </a:gradFill>
                  </a:tcPr>
                </a:tc>
                <a:tc>
                  <a:txBody>
                    <a:bodyPr/>
                    <a:lstStyle/>
                    <a:p>
                      <a:pPr algn="ctr"/>
                      <a:r>
                        <a:rPr lang="en-US" sz="1100"/>
                        <a:t>User Story</a:t>
                      </a:r>
                    </a:p>
                  </a:txBody>
                  <a:tcPr anchor="ctr">
                    <a:gradFill flip="none" rotWithShape="1">
                      <a:gsLst>
                        <a:gs pos="0">
                          <a:srgbClr val="003352">
                            <a:tint val="66000"/>
                            <a:satMod val="160000"/>
                          </a:srgbClr>
                        </a:gs>
                        <a:gs pos="50000">
                          <a:srgbClr val="003352">
                            <a:tint val="44500"/>
                            <a:satMod val="160000"/>
                          </a:srgbClr>
                        </a:gs>
                        <a:gs pos="100000">
                          <a:srgbClr val="003352">
                            <a:tint val="23500"/>
                            <a:satMod val="160000"/>
                          </a:srgbClr>
                        </a:gs>
                      </a:gsLst>
                      <a:lin ang="5400000" scaled="1"/>
                      <a:tileRect/>
                    </a:gradFill>
                  </a:tcPr>
                </a:tc>
                <a:tc>
                  <a:txBody>
                    <a:bodyPr/>
                    <a:lstStyle/>
                    <a:p>
                      <a:pPr algn="ctr"/>
                      <a:r>
                        <a:rPr lang="en-US" sz="1100"/>
                        <a:t>As a patient, I want to access other pages on the site with a navigation bar so that I can easily move from page to page</a:t>
                      </a:r>
                    </a:p>
                  </a:txBody>
                  <a:tcPr anchor="ctr">
                    <a:gradFill flip="none" rotWithShape="1">
                      <a:gsLst>
                        <a:gs pos="0">
                          <a:srgbClr val="003352">
                            <a:tint val="66000"/>
                            <a:satMod val="160000"/>
                          </a:srgbClr>
                        </a:gs>
                        <a:gs pos="50000">
                          <a:srgbClr val="003352">
                            <a:tint val="44500"/>
                            <a:satMod val="160000"/>
                          </a:srgbClr>
                        </a:gs>
                        <a:gs pos="100000">
                          <a:srgbClr val="003352">
                            <a:tint val="23500"/>
                            <a:satMod val="160000"/>
                          </a:srgbClr>
                        </a:gs>
                      </a:gsLst>
                      <a:lin ang="5400000" scaled="1"/>
                      <a:tileRect/>
                    </a:gradFill>
                  </a:tcPr>
                </a:tc>
                <a:tc>
                  <a:txBody>
                    <a:bodyPr/>
                    <a:lstStyle/>
                    <a:p>
                      <a:pPr algn="ctr"/>
                      <a:r>
                        <a:rPr lang="en-US" sz="1100"/>
                        <a:t>Done</a:t>
                      </a:r>
                    </a:p>
                  </a:txBody>
                  <a:tcPr anchor="ctr">
                    <a:gradFill flip="none" rotWithShape="1">
                      <a:gsLst>
                        <a:gs pos="0">
                          <a:srgbClr val="003352">
                            <a:tint val="66000"/>
                            <a:satMod val="160000"/>
                          </a:srgbClr>
                        </a:gs>
                        <a:gs pos="50000">
                          <a:srgbClr val="003352">
                            <a:tint val="44500"/>
                            <a:satMod val="160000"/>
                          </a:srgbClr>
                        </a:gs>
                        <a:gs pos="100000">
                          <a:srgbClr val="003352">
                            <a:tint val="23500"/>
                            <a:satMod val="160000"/>
                          </a:srgbClr>
                        </a:gs>
                      </a:gsLst>
                      <a:lin ang="5400000" scaled="1"/>
                      <a:tileRect/>
                    </a:gradFill>
                  </a:tcPr>
                </a:tc>
                <a:tc>
                  <a:txBody>
                    <a:bodyPr/>
                    <a:lstStyle/>
                    <a:p>
                      <a:pPr algn="ctr"/>
                      <a:r>
                        <a:rPr lang="en-US" sz="1100"/>
                        <a:t>3</a:t>
                      </a:r>
                    </a:p>
                  </a:txBody>
                  <a:tcPr anchor="ctr">
                    <a:gradFill flip="none" rotWithShape="1">
                      <a:gsLst>
                        <a:gs pos="0">
                          <a:srgbClr val="003352">
                            <a:tint val="66000"/>
                            <a:satMod val="160000"/>
                          </a:srgbClr>
                        </a:gs>
                        <a:gs pos="50000">
                          <a:srgbClr val="003352">
                            <a:tint val="44500"/>
                            <a:satMod val="160000"/>
                          </a:srgbClr>
                        </a:gs>
                        <a:gs pos="100000">
                          <a:srgbClr val="003352">
                            <a:tint val="23500"/>
                            <a:satMod val="160000"/>
                          </a:srgbClr>
                        </a:gs>
                      </a:gsLst>
                      <a:lin ang="5400000" scaled="1"/>
                      <a:tileRect/>
                    </a:gradFill>
                  </a:tcPr>
                </a:tc>
                <a:extLst>
                  <a:ext uri="{0D108BD9-81ED-4DB2-BD59-A6C34878D82A}">
                    <a16:rowId xmlns:a16="http://schemas.microsoft.com/office/drawing/2014/main" val="1670803399"/>
                  </a:ext>
                </a:extLst>
              </a:tr>
              <a:tr h="370840">
                <a:tc>
                  <a:txBody>
                    <a:bodyPr/>
                    <a:lstStyle/>
                    <a:p>
                      <a:pPr algn="ctr"/>
                      <a:r>
                        <a:rPr lang="en-US" sz="1100" b="1"/>
                        <a:t>HID-93</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User Story</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As a patient, I want to access an About Us page so that I can get to know more about the SymCheck creators</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Done</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1</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extLst>
                  <a:ext uri="{0D108BD9-81ED-4DB2-BD59-A6C34878D82A}">
                    <a16:rowId xmlns:a16="http://schemas.microsoft.com/office/drawing/2014/main" val="3371332249"/>
                  </a:ext>
                </a:extLst>
              </a:tr>
              <a:tr h="370840">
                <a:tc>
                  <a:txBody>
                    <a:bodyPr/>
                    <a:lstStyle/>
                    <a:p>
                      <a:pPr algn="ctr"/>
                      <a:r>
                        <a:rPr lang="en-US" sz="1100" b="1"/>
                        <a:t>HID-71</a:t>
                      </a:r>
                    </a:p>
                  </a:txBody>
                  <a:tcPr anchor="ctr">
                    <a:gradFill flip="none" rotWithShape="1">
                      <a:gsLst>
                        <a:gs pos="0">
                          <a:srgbClr val="003352">
                            <a:tint val="66000"/>
                            <a:satMod val="160000"/>
                          </a:srgbClr>
                        </a:gs>
                        <a:gs pos="50000">
                          <a:srgbClr val="003352">
                            <a:tint val="44500"/>
                            <a:satMod val="160000"/>
                          </a:srgbClr>
                        </a:gs>
                        <a:gs pos="100000">
                          <a:srgbClr val="003352">
                            <a:tint val="23500"/>
                            <a:satMod val="160000"/>
                          </a:srgbClr>
                        </a:gs>
                      </a:gsLst>
                      <a:lin ang="5400000" scaled="1"/>
                      <a:tileRect/>
                    </a:gradFill>
                  </a:tcPr>
                </a:tc>
                <a:tc>
                  <a:txBody>
                    <a:bodyPr/>
                    <a:lstStyle/>
                    <a:p>
                      <a:pPr algn="ctr"/>
                      <a:r>
                        <a:rPr lang="en-US" sz="1100"/>
                        <a:t>Technical Task</a:t>
                      </a:r>
                    </a:p>
                  </a:txBody>
                  <a:tcPr anchor="ctr">
                    <a:gradFill flip="none" rotWithShape="1">
                      <a:gsLst>
                        <a:gs pos="0">
                          <a:srgbClr val="003352">
                            <a:tint val="66000"/>
                            <a:satMod val="160000"/>
                          </a:srgbClr>
                        </a:gs>
                        <a:gs pos="50000">
                          <a:srgbClr val="003352">
                            <a:tint val="44500"/>
                            <a:satMod val="160000"/>
                          </a:srgbClr>
                        </a:gs>
                        <a:gs pos="100000">
                          <a:srgbClr val="003352">
                            <a:tint val="23500"/>
                            <a:satMod val="160000"/>
                          </a:srgbClr>
                        </a:gs>
                      </a:gsLst>
                      <a:lin ang="5400000" scaled="1"/>
                      <a:tileRect/>
                    </a:gradFill>
                  </a:tcPr>
                </a:tc>
                <a:tc>
                  <a:txBody>
                    <a:bodyPr/>
                    <a:lstStyle/>
                    <a:p>
                      <a:pPr algn="ctr"/>
                      <a:r>
                        <a:rPr lang="en-US" sz="1100"/>
                        <a:t>Create a presentation for Sprint 7</a:t>
                      </a:r>
                    </a:p>
                  </a:txBody>
                  <a:tcPr anchor="ctr">
                    <a:gradFill flip="none" rotWithShape="1">
                      <a:gsLst>
                        <a:gs pos="0">
                          <a:srgbClr val="003352">
                            <a:tint val="66000"/>
                            <a:satMod val="160000"/>
                          </a:srgbClr>
                        </a:gs>
                        <a:gs pos="50000">
                          <a:srgbClr val="003352">
                            <a:tint val="44500"/>
                            <a:satMod val="160000"/>
                          </a:srgbClr>
                        </a:gs>
                        <a:gs pos="100000">
                          <a:srgbClr val="003352">
                            <a:tint val="23500"/>
                            <a:satMod val="160000"/>
                          </a:srgbClr>
                        </a:gs>
                      </a:gsLst>
                      <a:lin ang="5400000" scaled="1"/>
                      <a:tileRect/>
                    </a:gradFill>
                  </a:tcPr>
                </a:tc>
                <a:tc>
                  <a:txBody>
                    <a:bodyPr/>
                    <a:lstStyle/>
                    <a:p>
                      <a:pPr algn="ctr"/>
                      <a:r>
                        <a:rPr lang="en-US" sz="1100"/>
                        <a:t>Done</a:t>
                      </a:r>
                    </a:p>
                  </a:txBody>
                  <a:tcPr anchor="ctr">
                    <a:gradFill flip="none" rotWithShape="1">
                      <a:gsLst>
                        <a:gs pos="0">
                          <a:srgbClr val="003352">
                            <a:tint val="66000"/>
                            <a:satMod val="160000"/>
                          </a:srgbClr>
                        </a:gs>
                        <a:gs pos="50000">
                          <a:srgbClr val="003352">
                            <a:tint val="44500"/>
                            <a:satMod val="160000"/>
                          </a:srgbClr>
                        </a:gs>
                        <a:gs pos="100000">
                          <a:srgbClr val="003352">
                            <a:tint val="23500"/>
                            <a:satMod val="160000"/>
                          </a:srgbClr>
                        </a:gs>
                      </a:gsLst>
                      <a:lin ang="54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N/A</a:t>
                      </a:r>
                    </a:p>
                  </a:txBody>
                  <a:tcPr anchor="ctr">
                    <a:gradFill flip="none" rotWithShape="1">
                      <a:gsLst>
                        <a:gs pos="0">
                          <a:srgbClr val="003352">
                            <a:tint val="66000"/>
                            <a:satMod val="160000"/>
                          </a:srgbClr>
                        </a:gs>
                        <a:gs pos="50000">
                          <a:srgbClr val="003352">
                            <a:tint val="44500"/>
                            <a:satMod val="160000"/>
                          </a:srgbClr>
                        </a:gs>
                        <a:gs pos="100000">
                          <a:srgbClr val="003352">
                            <a:tint val="23500"/>
                            <a:satMod val="160000"/>
                          </a:srgbClr>
                        </a:gs>
                      </a:gsLst>
                      <a:lin ang="5400000" scaled="1"/>
                      <a:tileRect/>
                    </a:gradFill>
                  </a:tcPr>
                </a:tc>
                <a:extLst>
                  <a:ext uri="{0D108BD9-81ED-4DB2-BD59-A6C34878D82A}">
                    <a16:rowId xmlns:a16="http://schemas.microsoft.com/office/drawing/2014/main" val="3651930811"/>
                  </a:ext>
                </a:extLst>
              </a:tr>
              <a:tr h="370840">
                <a:tc>
                  <a:txBody>
                    <a:bodyPr/>
                    <a:lstStyle/>
                    <a:p>
                      <a:pPr algn="ctr"/>
                      <a:r>
                        <a:rPr lang="en-US" sz="1100" b="1"/>
                        <a:t>HID-80</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Technical Task</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Add a disclaimer at the bottom of each page</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Done</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N/A</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extLst>
                  <a:ext uri="{0D108BD9-81ED-4DB2-BD59-A6C34878D82A}">
                    <a16:rowId xmlns:a16="http://schemas.microsoft.com/office/drawing/2014/main" val="1073366784"/>
                  </a:ext>
                </a:extLst>
              </a:tr>
              <a:tr h="370840">
                <a:tc>
                  <a:txBody>
                    <a:bodyPr/>
                    <a:lstStyle/>
                    <a:p>
                      <a:pPr algn="ctr"/>
                      <a:r>
                        <a:rPr lang="en-US" sz="1100" b="1"/>
                        <a:t>HID-83</a:t>
                      </a:r>
                    </a:p>
                  </a:txBody>
                  <a:tcPr anchor="ctr">
                    <a:gradFill flip="none" rotWithShape="1">
                      <a:gsLst>
                        <a:gs pos="0">
                          <a:srgbClr val="103350">
                            <a:tint val="66000"/>
                            <a:satMod val="160000"/>
                          </a:srgbClr>
                        </a:gs>
                        <a:gs pos="50000">
                          <a:srgbClr val="103350">
                            <a:tint val="44500"/>
                            <a:satMod val="160000"/>
                          </a:srgbClr>
                        </a:gs>
                        <a:gs pos="100000">
                          <a:srgbClr val="103350">
                            <a:tint val="23500"/>
                            <a:satMod val="160000"/>
                          </a:srgbClr>
                        </a:gs>
                      </a:gsLst>
                      <a:lin ang="5400000" scaled="1"/>
                      <a:tileRect/>
                    </a:gradFill>
                  </a:tcPr>
                </a:tc>
                <a:tc>
                  <a:txBody>
                    <a:bodyPr/>
                    <a:lstStyle/>
                    <a:p>
                      <a:pPr algn="ctr"/>
                      <a:r>
                        <a:rPr lang="en-US" sz="1100"/>
                        <a:t>Technical Task</a:t>
                      </a:r>
                    </a:p>
                  </a:txBody>
                  <a:tcPr anchor="ctr">
                    <a:gradFill flip="none" rotWithShape="1">
                      <a:gsLst>
                        <a:gs pos="0">
                          <a:srgbClr val="103350">
                            <a:tint val="66000"/>
                            <a:satMod val="160000"/>
                          </a:srgbClr>
                        </a:gs>
                        <a:gs pos="50000">
                          <a:srgbClr val="103350">
                            <a:tint val="44500"/>
                            <a:satMod val="160000"/>
                          </a:srgbClr>
                        </a:gs>
                        <a:gs pos="100000">
                          <a:srgbClr val="103350">
                            <a:tint val="23500"/>
                            <a:satMod val="160000"/>
                          </a:srgbClr>
                        </a:gs>
                      </a:gsLst>
                      <a:lin ang="5400000" scaled="1"/>
                      <a:tileRect/>
                    </a:gradFill>
                  </a:tcPr>
                </a:tc>
                <a:tc>
                  <a:txBody>
                    <a:bodyPr/>
                    <a:lstStyle/>
                    <a:p>
                      <a:pPr algn="ctr"/>
                      <a:r>
                        <a:rPr lang="en-US" sz="1100"/>
                        <a:t>Redo SymCheck's application design</a:t>
                      </a:r>
                    </a:p>
                  </a:txBody>
                  <a:tcPr anchor="ctr">
                    <a:gradFill flip="none" rotWithShape="1">
                      <a:gsLst>
                        <a:gs pos="0">
                          <a:srgbClr val="103350">
                            <a:tint val="66000"/>
                            <a:satMod val="160000"/>
                          </a:srgbClr>
                        </a:gs>
                        <a:gs pos="50000">
                          <a:srgbClr val="103350">
                            <a:tint val="44500"/>
                            <a:satMod val="160000"/>
                          </a:srgbClr>
                        </a:gs>
                        <a:gs pos="100000">
                          <a:srgbClr val="103350">
                            <a:tint val="23500"/>
                            <a:satMod val="160000"/>
                          </a:srgbClr>
                        </a:gs>
                      </a:gsLst>
                      <a:lin ang="5400000" scaled="1"/>
                      <a:tileRect/>
                    </a:gradFill>
                  </a:tcPr>
                </a:tc>
                <a:tc>
                  <a:txBody>
                    <a:bodyPr/>
                    <a:lstStyle/>
                    <a:p>
                      <a:pPr algn="ctr"/>
                      <a:r>
                        <a:rPr lang="en-US" sz="1100"/>
                        <a:t>Done</a:t>
                      </a:r>
                    </a:p>
                  </a:txBody>
                  <a:tcPr anchor="ctr">
                    <a:gradFill flip="none" rotWithShape="1">
                      <a:gsLst>
                        <a:gs pos="0">
                          <a:srgbClr val="103350">
                            <a:tint val="66000"/>
                            <a:satMod val="160000"/>
                          </a:srgbClr>
                        </a:gs>
                        <a:gs pos="50000">
                          <a:srgbClr val="103350">
                            <a:tint val="44500"/>
                            <a:satMod val="160000"/>
                          </a:srgbClr>
                        </a:gs>
                        <a:gs pos="100000">
                          <a:srgbClr val="103350">
                            <a:tint val="23500"/>
                            <a:satMod val="160000"/>
                          </a:srgbClr>
                        </a:gs>
                      </a:gsLst>
                      <a:lin ang="54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N/A</a:t>
                      </a:r>
                    </a:p>
                  </a:txBody>
                  <a:tcPr anchor="ctr">
                    <a:gradFill flip="none" rotWithShape="1">
                      <a:gsLst>
                        <a:gs pos="0">
                          <a:srgbClr val="103350">
                            <a:tint val="66000"/>
                            <a:satMod val="160000"/>
                          </a:srgbClr>
                        </a:gs>
                        <a:gs pos="50000">
                          <a:srgbClr val="103350">
                            <a:tint val="44500"/>
                            <a:satMod val="160000"/>
                          </a:srgbClr>
                        </a:gs>
                        <a:gs pos="100000">
                          <a:srgbClr val="103350">
                            <a:tint val="23500"/>
                            <a:satMod val="160000"/>
                          </a:srgbClr>
                        </a:gs>
                      </a:gsLst>
                      <a:lin ang="5400000" scaled="1"/>
                      <a:tileRect/>
                    </a:gradFill>
                  </a:tcPr>
                </a:tc>
                <a:extLst>
                  <a:ext uri="{0D108BD9-81ED-4DB2-BD59-A6C34878D82A}">
                    <a16:rowId xmlns:a16="http://schemas.microsoft.com/office/drawing/2014/main" val="11855651"/>
                  </a:ext>
                </a:extLst>
              </a:tr>
              <a:tr h="370840">
                <a:tc>
                  <a:txBody>
                    <a:bodyPr/>
                    <a:lstStyle/>
                    <a:p>
                      <a:pPr algn="ctr"/>
                      <a:r>
                        <a:rPr lang="en-US" sz="1100" b="1"/>
                        <a:t>HID-94</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Technical Task</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Every member is required to log work done every weekday</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Done</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tc>
                  <a:txBody>
                    <a:bodyPr/>
                    <a:lstStyle/>
                    <a:p>
                      <a:pPr algn="ctr"/>
                      <a:r>
                        <a:rPr lang="en-US" sz="1100"/>
                        <a:t>N/A</a:t>
                      </a:r>
                    </a:p>
                  </a:txBody>
                  <a:tcPr anchor="ctr">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16200000" scaled="1"/>
                      <a:tileRect/>
                    </a:gradFill>
                  </a:tcPr>
                </a:tc>
                <a:extLst>
                  <a:ext uri="{0D108BD9-81ED-4DB2-BD59-A6C34878D82A}">
                    <a16:rowId xmlns:a16="http://schemas.microsoft.com/office/drawing/2014/main" val="2087900289"/>
                  </a:ext>
                </a:extLst>
              </a:tr>
            </a:tbl>
          </a:graphicData>
        </a:graphic>
      </p:graphicFrame>
      <p:sp>
        <p:nvSpPr>
          <p:cNvPr id="8" name="Rectangle 7">
            <a:extLst>
              <a:ext uri="{FF2B5EF4-FFF2-40B4-BE49-F238E27FC236}">
                <a16:creationId xmlns:a16="http://schemas.microsoft.com/office/drawing/2014/main" id="{4D6B55BF-78FA-4DCC-BC2B-3731BC18C3F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endPar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endParaRPr>
          </a:p>
        </p:txBody>
      </p:sp>
    </p:spTree>
    <p:extLst>
      <p:ext uri="{BB962C8B-B14F-4D97-AF65-F5344CB8AC3E}">
        <p14:creationId xmlns:p14="http://schemas.microsoft.com/office/powerpoint/2010/main" val="353012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 calcmode="lin" valueType="num">
                                      <p:cBhvr>
                                        <p:cTn id="9" dur="500" fill="hold"/>
                                        <p:tgtEl>
                                          <p:spTgt spid="27"/>
                                        </p:tgtEl>
                                        <p:attrNameLst>
                                          <p:attrName>style.rotation</p:attrName>
                                        </p:attrNameLst>
                                      </p:cBhvr>
                                      <p:tavLst>
                                        <p:tav tm="0">
                                          <p:val>
                                            <p:fltVal val="360"/>
                                          </p:val>
                                        </p:tav>
                                        <p:tav tm="100000">
                                          <p:val>
                                            <p:fltVal val="0"/>
                                          </p:val>
                                        </p:tav>
                                      </p:tavLst>
                                    </p:anim>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38" presetClass="entr" presetSubtype="0" accel="50000" fill="hold" grpId="0" nodeType="clickEffect">
                                  <p:stCondLst>
                                    <p:cond delay="0"/>
                                  </p:stCondLst>
                                  <p:iterate type="lt">
                                    <p:tmPct val="10000"/>
                                  </p:iterate>
                                  <p:childTnLst>
                                    <p:set>
                                      <p:cBhvr>
                                        <p:cTn id="14" dur="1" fill="hold">
                                          <p:stCondLst>
                                            <p:cond delay="0"/>
                                          </p:stCondLst>
                                        </p:cTn>
                                        <p:tgtEl>
                                          <p:spTgt spid="26"/>
                                        </p:tgtEl>
                                        <p:attrNameLst>
                                          <p:attrName>style.visibility</p:attrName>
                                        </p:attrNameLst>
                                      </p:cBhvr>
                                      <p:to>
                                        <p:strVal val="visible"/>
                                      </p:to>
                                    </p:set>
                                    <p:set>
                                      <p:cBhvr>
                                        <p:cTn id="15" dur="91" fill="hold">
                                          <p:stCondLst>
                                            <p:cond delay="0"/>
                                          </p:stCondLst>
                                        </p:cTn>
                                        <p:tgtEl>
                                          <p:spTgt spid="26"/>
                                        </p:tgtEl>
                                        <p:attrNameLst>
                                          <p:attrName>style.rotation</p:attrName>
                                        </p:attrNameLst>
                                      </p:cBhvr>
                                      <p:to>
                                        <p:strVal val="-45.0"/>
                                      </p:to>
                                    </p:set>
                                    <p:anim calcmode="lin" valueType="num">
                                      <p:cBhvr>
                                        <p:cTn id="16" dur="91" fill="hold">
                                          <p:stCondLst>
                                            <p:cond delay="91"/>
                                          </p:stCondLst>
                                        </p:cTn>
                                        <p:tgtEl>
                                          <p:spTgt spid="26"/>
                                        </p:tgtEl>
                                        <p:attrNameLst>
                                          <p:attrName>style.rotation</p:attrName>
                                        </p:attrNameLst>
                                      </p:cBhvr>
                                      <p:tavLst>
                                        <p:tav tm="0">
                                          <p:val>
                                            <p:fltVal val="-45"/>
                                          </p:val>
                                        </p:tav>
                                        <p:tav tm="69900">
                                          <p:val>
                                            <p:fltVal val="45"/>
                                          </p:val>
                                        </p:tav>
                                        <p:tav tm="100000">
                                          <p:val>
                                            <p:fltVal val="0"/>
                                          </p:val>
                                        </p:tav>
                                      </p:tavLst>
                                    </p:anim>
                                    <p:anim calcmode="lin" valueType="num">
                                      <p:cBhvr>
                                        <p:cTn id="17" dur="91" fill="hold">
                                          <p:stCondLst>
                                            <p:cond delay="0"/>
                                          </p:stCondLst>
                                        </p:cTn>
                                        <p:tgtEl>
                                          <p:spTgt spid="26"/>
                                        </p:tgtEl>
                                        <p:attrNameLst>
                                          <p:attrName>ppt_y</p:attrName>
                                        </p:attrNameLst>
                                      </p:cBhvr>
                                      <p:tavLst>
                                        <p:tav tm="0">
                                          <p:val>
                                            <p:strVal val="#ppt_y-1"/>
                                          </p:val>
                                        </p:tav>
                                        <p:tav tm="100000">
                                          <p:val>
                                            <p:strVal val="#ppt_y-(0.354*#ppt_w-0.172*#ppt_h)"/>
                                          </p:val>
                                        </p:tav>
                                      </p:tavLst>
                                    </p:anim>
                                    <p:anim calcmode="lin" valueType="num">
                                      <p:cBhvr>
                                        <p:cTn id="18" dur="31" decel="50000" autoRev="1" fill="hold">
                                          <p:stCondLst>
                                            <p:cond delay="91"/>
                                          </p:stCondLst>
                                        </p:cTn>
                                        <p:tgtEl>
                                          <p:spTgt spid="26"/>
                                        </p:tgtEl>
                                        <p:attrNameLst>
                                          <p:attrName>ppt_y</p:attrName>
                                        </p:attrNameLst>
                                      </p:cBhvr>
                                      <p:tavLst>
                                        <p:tav tm="0">
                                          <p:val>
                                            <p:strVal val="#ppt_y-(0.354*#ppt_w-0.172*#ppt_h)"/>
                                          </p:val>
                                        </p:tav>
                                        <p:tav tm="100000">
                                          <p:val>
                                            <p:strVal val="#ppt_y-(0.354*#ppt_w-0.172*#ppt_h)-#ppt_h/2"/>
                                          </p:val>
                                        </p:tav>
                                      </p:tavLst>
                                    </p:anim>
                                    <p:anim calcmode="lin" valueType="num">
                                      <p:cBhvr>
                                        <p:cTn id="19" dur="27" fill="hold">
                                          <p:stCondLst>
                                            <p:cond delay="173"/>
                                          </p:stCondLst>
                                        </p:cTn>
                                        <p:tgtEl>
                                          <p:spTgt spid="26"/>
                                        </p:tgtEl>
                                        <p:attrNameLst>
                                          <p:attrName>ppt_y</p:attrName>
                                        </p:attrNameLst>
                                      </p:cBhvr>
                                      <p:tavLst>
                                        <p:tav tm="0">
                                          <p:val>
                                            <p:strVal val="#ppt_y-(0.354*#ppt_w-0.172*#ppt_h)"/>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800" decel="100000"/>
                                        <p:tgtEl>
                                          <p:spTgt spid="25"/>
                                        </p:tgtEl>
                                      </p:cBhvr>
                                    </p:animEffect>
                                    <p:anim calcmode="lin" valueType="num">
                                      <p:cBhvr>
                                        <p:cTn id="25" dur="800" decel="100000" fill="hold"/>
                                        <p:tgtEl>
                                          <p:spTgt spid="25"/>
                                        </p:tgtEl>
                                        <p:attrNameLst>
                                          <p:attrName>style.rotation</p:attrName>
                                        </p:attrNameLst>
                                      </p:cBhvr>
                                      <p:tavLst>
                                        <p:tav tm="0">
                                          <p:val>
                                            <p:fltVal val="-90"/>
                                          </p:val>
                                        </p:tav>
                                        <p:tav tm="100000">
                                          <p:val>
                                            <p:fltVal val="0"/>
                                          </p:val>
                                        </p:tav>
                                      </p:tavLst>
                                    </p:anim>
                                    <p:anim calcmode="lin" valueType="num">
                                      <p:cBhvr>
                                        <p:cTn id="26" dur="800" decel="100000" fill="hold"/>
                                        <p:tgtEl>
                                          <p:spTgt spid="25"/>
                                        </p:tgtEl>
                                        <p:attrNameLst>
                                          <p:attrName>ppt_x</p:attrName>
                                        </p:attrNameLst>
                                      </p:cBhvr>
                                      <p:tavLst>
                                        <p:tav tm="0">
                                          <p:val>
                                            <p:strVal val="#ppt_x+0.4"/>
                                          </p:val>
                                        </p:tav>
                                        <p:tav tm="100000">
                                          <p:val>
                                            <p:strVal val="#ppt_x-0.05"/>
                                          </p:val>
                                        </p:tav>
                                      </p:tavLst>
                                    </p:anim>
                                    <p:anim calcmode="lin" valueType="num">
                                      <p:cBhvr>
                                        <p:cTn id="27" dur="800" decel="100000" fill="hold"/>
                                        <p:tgtEl>
                                          <p:spTgt spid="25"/>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7"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900" decel="100000" fill="hold"/>
                                        <p:tgtEl>
                                          <p:spTgt spid="28"/>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anim calcmode="lin" valueType="num">
                                      <p:cBhvr>
                                        <p:cTn id="41" dur="1000" fill="hold"/>
                                        <p:tgtEl>
                                          <p:spTgt spid="22"/>
                                        </p:tgtEl>
                                        <p:attrNameLst>
                                          <p:attrName>ppt_x</p:attrName>
                                        </p:attrNameLst>
                                      </p:cBhvr>
                                      <p:tavLst>
                                        <p:tav tm="0">
                                          <p:val>
                                            <p:strVal val="#ppt_x"/>
                                          </p:val>
                                        </p:tav>
                                        <p:tav tm="100000">
                                          <p:val>
                                            <p:strVal val="#ppt_x"/>
                                          </p:val>
                                        </p:tav>
                                      </p:tavLst>
                                    </p:anim>
                                    <p:anim calcmode="lin" valueType="num">
                                      <p:cBhvr>
                                        <p:cTn id="42" dur="900" decel="100000" fill="hold"/>
                                        <p:tgtEl>
                                          <p:spTgt spid="22"/>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44" presetID="37"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anim calcmode="lin" valueType="num">
                                      <p:cBhvr>
                                        <p:cTn id="47" dur="1000" fill="hold"/>
                                        <p:tgtEl>
                                          <p:spTgt spid="23"/>
                                        </p:tgtEl>
                                        <p:attrNameLst>
                                          <p:attrName>ppt_x</p:attrName>
                                        </p:attrNameLst>
                                      </p:cBhvr>
                                      <p:tavLst>
                                        <p:tav tm="0">
                                          <p:val>
                                            <p:strVal val="#ppt_x"/>
                                          </p:val>
                                        </p:tav>
                                        <p:tav tm="100000">
                                          <p:val>
                                            <p:strVal val="#ppt_x"/>
                                          </p:val>
                                        </p:tav>
                                      </p:tavLst>
                                    </p:anim>
                                    <p:anim calcmode="lin" valueType="num">
                                      <p:cBhvr>
                                        <p:cTn id="48" dur="900" decel="100000" fill="hold"/>
                                        <p:tgtEl>
                                          <p:spTgt spid="23"/>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50" presetID="37"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900" decel="100000" fill="hold"/>
                                        <p:tgtEl>
                                          <p:spTgt spid="24"/>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C646-005F-492E-9923-BD36235EB587}"/>
              </a:ext>
            </a:extLst>
          </p:cNvPr>
          <p:cNvSpPr>
            <a:spLocks noGrp="1"/>
          </p:cNvSpPr>
          <p:nvPr>
            <p:ph type="title"/>
          </p:nvPr>
        </p:nvSpPr>
        <p:spPr/>
        <p:txBody>
          <a:bodyPr/>
          <a:lstStyle/>
          <a:p>
            <a:r>
              <a:rPr lang="en-US"/>
              <a:t>Committed and Completed Artifacts</a:t>
            </a:r>
          </a:p>
        </p:txBody>
      </p:sp>
      <p:sp>
        <p:nvSpPr>
          <p:cNvPr id="3" name="Slide Number Placeholder 2">
            <a:extLst>
              <a:ext uri="{FF2B5EF4-FFF2-40B4-BE49-F238E27FC236}">
                <a16:creationId xmlns:a16="http://schemas.microsoft.com/office/drawing/2014/main" id="{5EFF04A2-1463-49D3-8005-220320C6FAA2}"/>
              </a:ext>
            </a:extLst>
          </p:cNvPr>
          <p:cNvSpPr>
            <a:spLocks noGrp="1"/>
          </p:cNvSpPr>
          <p:nvPr>
            <p:ph type="sldNum" sz="quarter" idx="12"/>
          </p:nvPr>
        </p:nvSpPr>
        <p:spPr/>
        <p:txBody>
          <a:bodyPr/>
          <a:lstStyle/>
          <a:p>
            <a:fld id="{C263D6C4-4840-40CC-AC84-17E24B3B7BDE}" type="slidenum">
              <a:rPr lang="en-US" noProof="0" smtClean="0"/>
              <a:pPr/>
              <a:t>9</a:t>
            </a:fld>
            <a:endParaRPr lang="en-US" noProof="0"/>
          </a:p>
        </p:txBody>
      </p:sp>
      <p:sp>
        <p:nvSpPr>
          <p:cNvPr id="8" name="Freeform: Shape 7">
            <a:extLst>
              <a:ext uri="{FF2B5EF4-FFF2-40B4-BE49-F238E27FC236}">
                <a16:creationId xmlns:a16="http://schemas.microsoft.com/office/drawing/2014/main" id="{6E7ED406-F6B9-4D33-BEF9-08E6148CEAF6}"/>
              </a:ext>
            </a:extLst>
          </p:cNvPr>
          <p:cNvSpPr/>
          <p:nvPr/>
        </p:nvSpPr>
        <p:spPr>
          <a:xfrm>
            <a:off x="2356188" y="1078456"/>
            <a:ext cx="3393950" cy="1540783"/>
          </a:xfrm>
          <a:custGeom>
            <a:avLst/>
            <a:gdLst>
              <a:gd name="connsiteX0" fmla="*/ 244424 w 1466516"/>
              <a:gd name="connsiteY0" fmla="*/ 0 h 3393950"/>
              <a:gd name="connsiteX1" fmla="*/ 1222092 w 1466516"/>
              <a:gd name="connsiteY1" fmla="*/ 0 h 3393950"/>
              <a:gd name="connsiteX2" fmla="*/ 1466516 w 1466516"/>
              <a:gd name="connsiteY2" fmla="*/ 244424 h 3393950"/>
              <a:gd name="connsiteX3" fmla="*/ 1466516 w 1466516"/>
              <a:gd name="connsiteY3" fmla="*/ 3393950 h 3393950"/>
              <a:gd name="connsiteX4" fmla="*/ 1466516 w 1466516"/>
              <a:gd name="connsiteY4" fmla="*/ 3393950 h 3393950"/>
              <a:gd name="connsiteX5" fmla="*/ 0 w 1466516"/>
              <a:gd name="connsiteY5" fmla="*/ 3393950 h 3393950"/>
              <a:gd name="connsiteX6" fmla="*/ 0 w 1466516"/>
              <a:gd name="connsiteY6" fmla="*/ 3393950 h 3393950"/>
              <a:gd name="connsiteX7" fmla="*/ 0 w 1466516"/>
              <a:gd name="connsiteY7" fmla="*/ 244424 h 3393950"/>
              <a:gd name="connsiteX8" fmla="*/ 244424 w 1466516"/>
              <a:gd name="connsiteY8" fmla="*/ 0 h 339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6516" h="3393950">
                <a:moveTo>
                  <a:pt x="1466516" y="565670"/>
                </a:moveTo>
                <a:lnTo>
                  <a:pt x="1466516" y="2828280"/>
                </a:lnTo>
                <a:cubicBezTo>
                  <a:pt x="1466516" y="3140691"/>
                  <a:pt x="1419231" y="3393949"/>
                  <a:pt x="1360901" y="3393949"/>
                </a:cubicBezTo>
                <a:lnTo>
                  <a:pt x="0" y="3393949"/>
                </a:lnTo>
                <a:lnTo>
                  <a:pt x="0" y="3393949"/>
                </a:lnTo>
                <a:lnTo>
                  <a:pt x="0" y="1"/>
                </a:lnTo>
                <a:lnTo>
                  <a:pt x="0" y="1"/>
                </a:lnTo>
                <a:lnTo>
                  <a:pt x="1360901" y="1"/>
                </a:lnTo>
                <a:cubicBezTo>
                  <a:pt x="1419231" y="1"/>
                  <a:pt x="1466516" y="253259"/>
                  <a:pt x="1466516" y="565670"/>
                </a:cubicBezTo>
                <a:close/>
              </a:path>
            </a:pathLst>
          </a:custGeom>
          <a:solidFill>
            <a:srgbClr val="FF8F8F">
              <a:alpha val="90000"/>
            </a:srgbClr>
          </a:solidFill>
          <a:scene3d>
            <a:camera prst="orthographicFront"/>
            <a:lightRig rig="flat" dir="t"/>
          </a:scene3d>
          <a:sp3d extrusionH="12700" prstMaterial="plastic">
            <a:bevelT w="50800" h="50800"/>
          </a:sp3d>
        </p:spPr>
        <p:style>
          <a:lnRef idx="1">
            <a:schemeClr val="accent1">
              <a:alpha val="90000"/>
              <a:tint val="40000"/>
              <a:hueOff val="0"/>
              <a:satOff val="0"/>
              <a:lumOff val="0"/>
              <a:alphaOff val="0"/>
            </a:schemeClr>
          </a:lnRef>
          <a:fillRef idx="1">
            <a:scrgbClr r="0" g="0" b="0"/>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95413" rIns="319238" bIns="195415" numCol="1" spcCol="1270" anchor="ctr" anchorCtr="0">
            <a:noAutofit/>
          </a:bodyPr>
          <a:lstStyle/>
          <a:p>
            <a:pPr marL="57150" lvl="1" indent="-57150" algn="l" defTabSz="488950">
              <a:lnSpc>
                <a:spcPct val="90000"/>
              </a:lnSpc>
              <a:spcBef>
                <a:spcPct val="0"/>
              </a:spcBef>
              <a:spcAft>
                <a:spcPct val="15000"/>
              </a:spcAft>
              <a:buChar char="•"/>
            </a:pPr>
            <a:r>
              <a:rPr lang="en-US" sz="1100" kern="1200"/>
              <a:t>As a patient, I want to include other symptoms along with my image upload so that I can receive a better diagnosis of my illness. </a:t>
            </a:r>
            <a:endParaRPr lang="en-US" sz="1100" i="1" kern="1200"/>
          </a:p>
          <a:p>
            <a:pPr marL="57150" lvl="1" indent="-57150" algn="l" defTabSz="488950">
              <a:lnSpc>
                <a:spcPct val="90000"/>
              </a:lnSpc>
              <a:spcBef>
                <a:spcPct val="0"/>
              </a:spcBef>
              <a:spcAft>
                <a:spcPct val="15000"/>
              </a:spcAft>
              <a:buChar char="•"/>
            </a:pPr>
            <a:r>
              <a:rPr lang="en-US" sz="1100" b="1" u="sng" kern="1200"/>
              <a:t>Acceptance Criteria:</a:t>
            </a:r>
            <a:r>
              <a:rPr lang="en-US" sz="1100" b="1" u="none" kern="1200"/>
              <a:t> </a:t>
            </a:r>
            <a:r>
              <a:rPr lang="en-US" sz="1100" kern="1200"/>
              <a:t>Given that the patient is on the upload page, when the patient submits an image, then the patient is redirected to an advance page where they can answer questions with “Yes” or “No” radio options.</a:t>
            </a:r>
            <a:endParaRPr lang="en-US" sz="1100" i="1" kern="1200"/>
          </a:p>
        </p:txBody>
      </p:sp>
      <p:sp>
        <p:nvSpPr>
          <p:cNvPr id="10" name="Freeform: Shape 9">
            <a:extLst>
              <a:ext uri="{FF2B5EF4-FFF2-40B4-BE49-F238E27FC236}">
                <a16:creationId xmlns:a16="http://schemas.microsoft.com/office/drawing/2014/main" id="{8F668FE0-336A-49B2-BDC8-07F9AE706548}"/>
              </a:ext>
            </a:extLst>
          </p:cNvPr>
          <p:cNvSpPr/>
          <p:nvPr/>
        </p:nvSpPr>
        <p:spPr>
          <a:xfrm>
            <a:off x="447091" y="1313671"/>
            <a:ext cx="1909096" cy="1144617"/>
          </a:xfrm>
          <a:custGeom>
            <a:avLst/>
            <a:gdLst>
              <a:gd name="connsiteX0" fmla="*/ 0 w 1909096"/>
              <a:gd name="connsiteY0" fmla="*/ 190773 h 1144617"/>
              <a:gd name="connsiteX1" fmla="*/ 190773 w 1909096"/>
              <a:gd name="connsiteY1" fmla="*/ 0 h 1144617"/>
              <a:gd name="connsiteX2" fmla="*/ 1718323 w 1909096"/>
              <a:gd name="connsiteY2" fmla="*/ 0 h 1144617"/>
              <a:gd name="connsiteX3" fmla="*/ 1909096 w 1909096"/>
              <a:gd name="connsiteY3" fmla="*/ 190773 h 1144617"/>
              <a:gd name="connsiteX4" fmla="*/ 1909096 w 1909096"/>
              <a:gd name="connsiteY4" fmla="*/ 953844 h 1144617"/>
              <a:gd name="connsiteX5" fmla="*/ 1718323 w 1909096"/>
              <a:gd name="connsiteY5" fmla="*/ 1144617 h 1144617"/>
              <a:gd name="connsiteX6" fmla="*/ 190773 w 1909096"/>
              <a:gd name="connsiteY6" fmla="*/ 1144617 h 1144617"/>
              <a:gd name="connsiteX7" fmla="*/ 0 w 1909096"/>
              <a:gd name="connsiteY7" fmla="*/ 953844 h 1144617"/>
              <a:gd name="connsiteX8" fmla="*/ 0 w 1909096"/>
              <a:gd name="connsiteY8" fmla="*/ 190773 h 114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9096" h="1144617">
                <a:moveTo>
                  <a:pt x="0" y="190773"/>
                </a:moveTo>
                <a:cubicBezTo>
                  <a:pt x="0" y="85412"/>
                  <a:pt x="85412" y="0"/>
                  <a:pt x="190773" y="0"/>
                </a:cubicBezTo>
                <a:lnTo>
                  <a:pt x="1718323" y="0"/>
                </a:lnTo>
                <a:cubicBezTo>
                  <a:pt x="1823684" y="0"/>
                  <a:pt x="1909096" y="85412"/>
                  <a:pt x="1909096" y="190773"/>
                </a:cubicBezTo>
                <a:lnTo>
                  <a:pt x="1909096" y="953844"/>
                </a:lnTo>
                <a:cubicBezTo>
                  <a:pt x="1909096" y="1059205"/>
                  <a:pt x="1823684" y="1144617"/>
                  <a:pt x="1718323" y="1144617"/>
                </a:cubicBezTo>
                <a:lnTo>
                  <a:pt x="190773" y="1144617"/>
                </a:lnTo>
                <a:cubicBezTo>
                  <a:pt x="85412" y="1144617"/>
                  <a:pt x="0" y="1059205"/>
                  <a:pt x="0" y="953844"/>
                </a:cubicBezTo>
                <a:lnTo>
                  <a:pt x="0" y="190773"/>
                </a:lnTo>
                <a:close/>
              </a:path>
            </a:pathLst>
          </a:custGeom>
          <a:solidFill>
            <a:srgbClr val="C00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32076" tIns="93976" rIns="132076" bIns="93976" numCol="1" spcCol="1270" anchor="ctr" anchorCtr="0">
            <a:noAutofit/>
          </a:bodyPr>
          <a:lstStyle/>
          <a:p>
            <a:pPr marL="0" lvl="0" indent="0" algn="ctr" defTabSz="889000">
              <a:lnSpc>
                <a:spcPct val="90000"/>
              </a:lnSpc>
              <a:spcBef>
                <a:spcPct val="0"/>
              </a:spcBef>
              <a:spcAft>
                <a:spcPct val="35000"/>
              </a:spcAft>
              <a:buNone/>
            </a:pPr>
            <a:r>
              <a:rPr lang="en-US" sz="2000" b="1" kern="1200"/>
              <a:t>HID-59</a:t>
            </a:r>
            <a:r>
              <a:rPr lang="en-US" sz="2000" kern="1200"/>
              <a:t> User Story </a:t>
            </a:r>
          </a:p>
          <a:p>
            <a:pPr marL="0" lvl="0" indent="0" algn="ctr" defTabSz="889000">
              <a:lnSpc>
                <a:spcPct val="90000"/>
              </a:lnSpc>
              <a:spcBef>
                <a:spcPct val="0"/>
              </a:spcBef>
              <a:spcAft>
                <a:spcPct val="35000"/>
              </a:spcAft>
              <a:buNone/>
            </a:pPr>
            <a:r>
              <a:rPr lang="en-US" sz="2000" i="1" kern="1200">
                <a:solidFill>
                  <a:schemeClr val="tx1"/>
                </a:solidFill>
              </a:rPr>
              <a:t>Points: 5</a:t>
            </a:r>
          </a:p>
        </p:txBody>
      </p:sp>
      <p:sp>
        <p:nvSpPr>
          <p:cNvPr id="11" name="Freeform: Shape 10">
            <a:extLst>
              <a:ext uri="{FF2B5EF4-FFF2-40B4-BE49-F238E27FC236}">
                <a16:creationId xmlns:a16="http://schemas.microsoft.com/office/drawing/2014/main" id="{DAA7BFE2-BEAA-4990-BDBC-502877D41301}"/>
              </a:ext>
            </a:extLst>
          </p:cNvPr>
          <p:cNvSpPr/>
          <p:nvPr/>
        </p:nvSpPr>
        <p:spPr>
          <a:xfrm>
            <a:off x="2356188" y="2660427"/>
            <a:ext cx="3393951" cy="1279314"/>
          </a:xfrm>
          <a:custGeom>
            <a:avLst/>
            <a:gdLst>
              <a:gd name="connsiteX0" fmla="*/ 213223 w 1279313"/>
              <a:gd name="connsiteY0" fmla="*/ 0 h 3393950"/>
              <a:gd name="connsiteX1" fmla="*/ 1066090 w 1279313"/>
              <a:gd name="connsiteY1" fmla="*/ 0 h 3393950"/>
              <a:gd name="connsiteX2" fmla="*/ 1279313 w 1279313"/>
              <a:gd name="connsiteY2" fmla="*/ 213223 h 3393950"/>
              <a:gd name="connsiteX3" fmla="*/ 1279313 w 1279313"/>
              <a:gd name="connsiteY3" fmla="*/ 3393950 h 3393950"/>
              <a:gd name="connsiteX4" fmla="*/ 1279313 w 1279313"/>
              <a:gd name="connsiteY4" fmla="*/ 3393950 h 3393950"/>
              <a:gd name="connsiteX5" fmla="*/ 0 w 1279313"/>
              <a:gd name="connsiteY5" fmla="*/ 3393950 h 3393950"/>
              <a:gd name="connsiteX6" fmla="*/ 0 w 1279313"/>
              <a:gd name="connsiteY6" fmla="*/ 3393950 h 3393950"/>
              <a:gd name="connsiteX7" fmla="*/ 0 w 1279313"/>
              <a:gd name="connsiteY7" fmla="*/ 213223 h 3393950"/>
              <a:gd name="connsiteX8" fmla="*/ 213223 w 1279313"/>
              <a:gd name="connsiteY8" fmla="*/ 0 h 339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313" h="3393950">
                <a:moveTo>
                  <a:pt x="1279313" y="565670"/>
                </a:moveTo>
                <a:lnTo>
                  <a:pt x="1279313" y="2828280"/>
                </a:lnTo>
                <a:cubicBezTo>
                  <a:pt x="1279313" y="3140691"/>
                  <a:pt x="1243329" y="3393949"/>
                  <a:pt x="1198941" y="3393949"/>
                </a:cubicBezTo>
                <a:lnTo>
                  <a:pt x="0" y="3393949"/>
                </a:lnTo>
                <a:lnTo>
                  <a:pt x="0" y="3393949"/>
                </a:lnTo>
                <a:lnTo>
                  <a:pt x="0" y="1"/>
                </a:lnTo>
                <a:lnTo>
                  <a:pt x="0" y="1"/>
                </a:lnTo>
                <a:lnTo>
                  <a:pt x="1198941" y="1"/>
                </a:lnTo>
                <a:cubicBezTo>
                  <a:pt x="1243329" y="1"/>
                  <a:pt x="1279313" y="253259"/>
                  <a:pt x="1279313" y="565670"/>
                </a:cubicBezTo>
                <a:close/>
              </a:path>
            </a:pathLst>
          </a:custGeom>
          <a:solidFill>
            <a:srgbClr val="FF8F8F">
              <a:alpha val="90000"/>
            </a:srgbClr>
          </a:solidFill>
          <a:scene3d>
            <a:camera prst="orthographicFront"/>
            <a:lightRig rig="flat" dir="t"/>
          </a:scene3d>
          <a:sp3d extrusionH="12700" prstMaterial="plastic">
            <a:bevelT w="50800" h="50800"/>
          </a:sp3d>
        </p:spPr>
        <p:style>
          <a:lnRef idx="1">
            <a:schemeClr val="accent1">
              <a:alpha val="90000"/>
              <a:tint val="40000"/>
              <a:hueOff val="0"/>
              <a:satOff val="0"/>
              <a:lumOff val="0"/>
              <a:alphaOff val="0"/>
            </a:schemeClr>
          </a:lnRef>
          <a:fillRef idx="1">
            <a:scrgbClr r="0" g="0" b="0"/>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86277" rIns="310101" bIns="186276" numCol="1" spcCol="1270" anchor="ctr" anchorCtr="0">
            <a:noAutofit/>
          </a:bodyPr>
          <a:lstStyle/>
          <a:p>
            <a:pPr marL="57150" lvl="1" indent="-57150" algn="l" defTabSz="488950">
              <a:lnSpc>
                <a:spcPct val="90000"/>
              </a:lnSpc>
              <a:spcBef>
                <a:spcPct val="0"/>
              </a:spcBef>
              <a:spcAft>
                <a:spcPct val="15000"/>
              </a:spcAft>
              <a:buChar char="•"/>
            </a:pPr>
            <a:r>
              <a:rPr lang="en-US" sz="1100" kern="1200"/>
              <a:t>As a patient, I want to access other pages on the site with a navigation bar so that I can easily move from page to page. </a:t>
            </a:r>
            <a:endParaRPr lang="en-US" sz="1100" i="1" kern="1200"/>
          </a:p>
          <a:p>
            <a:pPr marL="57150" lvl="1" indent="-57150" algn="l" defTabSz="488950">
              <a:lnSpc>
                <a:spcPct val="90000"/>
              </a:lnSpc>
              <a:spcBef>
                <a:spcPct val="0"/>
              </a:spcBef>
              <a:spcAft>
                <a:spcPct val="15000"/>
              </a:spcAft>
              <a:buChar char="•"/>
            </a:pPr>
            <a:r>
              <a:rPr lang="en-US" sz="1100" b="1" u="sng" kern="1200"/>
              <a:t>Acceptance Criteria:</a:t>
            </a:r>
            <a:r>
              <a:rPr lang="en-US" sz="1100" b="1" u="none" kern="1200"/>
              <a:t> </a:t>
            </a:r>
            <a:r>
              <a:rPr lang="en-US" sz="1100" kern="1200"/>
              <a:t>Given that the patient is on any page of SymCheck, when the patient clicks on “Home”, “Upload”, “FAQ”, or “About us”, then the patient will be redirected to the respective webpage.</a:t>
            </a:r>
          </a:p>
        </p:txBody>
      </p:sp>
      <p:sp>
        <p:nvSpPr>
          <p:cNvPr id="12" name="Freeform: Shape 11">
            <a:extLst>
              <a:ext uri="{FF2B5EF4-FFF2-40B4-BE49-F238E27FC236}">
                <a16:creationId xmlns:a16="http://schemas.microsoft.com/office/drawing/2014/main" id="{3E2259AA-EAD0-4B47-B417-738957AEBB16}"/>
              </a:ext>
            </a:extLst>
          </p:cNvPr>
          <p:cNvSpPr/>
          <p:nvPr/>
        </p:nvSpPr>
        <p:spPr>
          <a:xfrm>
            <a:off x="447091" y="2722305"/>
            <a:ext cx="1909096" cy="1187058"/>
          </a:xfrm>
          <a:custGeom>
            <a:avLst/>
            <a:gdLst>
              <a:gd name="connsiteX0" fmla="*/ 0 w 1909096"/>
              <a:gd name="connsiteY0" fmla="*/ 197847 h 1187058"/>
              <a:gd name="connsiteX1" fmla="*/ 197847 w 1909096"/>
              <a:gd name="connsiteY1" fmla="*/ 0 h 1187058"/>
              <a:gd name="connsiteX2" fmla="*/ 1711249 w 1909096"/>
              <a:gd name="connsiteY2" fmla="*/ 0 h 1187058"/>
              <a:gd name="connsiteX3" fmla="*/ 1909096 w 1909096"/>
              <a:gd name="connsiteY3" fmla="*/ 197847 h 1187058"/>
              <a:gd name="connsiteX4" fmla="*/ 1909096 w 1909096"/>
              <a:gd name="connsiteY4" fmla="*/ 989211 h 1187058"/>
              <a:gd name="connsiteX5" fmla="*/ 1711249 w 1909096"/>
              <a:gd name="connsiteY5" fmla="*/ 1187058 h 1187058"/>
              <a:gd name="connsiteX6" fmla="*/ 197847 w 1909096"/>
              <a:gd name="connsiteY6" fmla="*/ 1187058 h 1187058"/>
              <a:gd name="connsiteX7" fmla="*/ 0 w 1909096"/>
              <a:gd name="connsiteY7" fmla="*/ 989211 h 1187058"/>
              <a:gd name="connsiteX8" fmla="*/ 0 w 1909096"/>
              <a:gd name="connsiteY8" fmla="*/ 197847 h 118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9096" h="1187058">
                <a:moveTo>
                  <a:pt x="0" y="197847"/>
                </a:moveTo>
                <a:cubicBezTo>
                  <a:pt x="0" y="88579"/>
                  <a:pt x="88579" y="0"/>
                  <a:pt x="197847" y="0"/>
                </a:cubicBezTo>
                <a:lnTo>
                  <a:pt x="1711249" y="0"/>
                </a:lnTo>
                <a:cubicBezTo>
                  <a:pt x="1820517" y="0"/>
                  <a:pt x="1909096" y="88579"/>
                  <a:pt x="1909096" y="197847"/>
                </a:cubicBezTo>
                <a:lnTo>
                  <a:pt x="1909096" y="989211"/>
                </a:lnTo>
                <a:cubicBezTo>
                  <a:pt x="1909096" y="1098479"/>
                  <a:pt x="1820517" y="1187058"/>
                  <a:pt x="1711249" y="1187058"/>
                </a:cubicBezTo>
                <a:lnTo>
                  <a:pt x="197847" y="1187058"/>
                </a:lnTo>
                <a:cubicBezTo>
                  <a:pt x="88579" y="1187058"/>
                  <a:pt x="0" y="1098479"/>
                  <a:pt x="0" y="989211"/>
                </a:cubicBezTo>
                <a:lnTo>
                  <a:pt x="0" y="197847"/>
                </a:lnTo>
                <a:close/>
              </a:path>
            </a:pathLst>
          </a:custGeom>
          <a:solidFill>
            <a:srgbClr val="C00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34147" tIns="96047" rIns="134147" bIns="96047" numCol="1" spcCol="1270" anchor="ctr" anchorCtr="0">
            <a:noAutofit/>
          </a:bodyPr>
          <a:lstStyle/>
          <a:p>
            <a:pPr marL="0" lvl="0" indent="0" algn="ctr" defTabSz="889000">
              <a:lnSpc>
                <a:spcPct val="90000"/>
              </a:lnSpc>
              <a:spcBef>
                <a:spcPct val="0"/>
              </a:spcBef>
              <a:spcAft>
                <a:spcPct val="35000"/>
              </a:spcAft>
              <a:buNone/>
            </a:pPr>
            <a:r>
              <a:rPr lang="en-US" sz="2000" b="1" kern="1200"/>
              <a:t>HID-82</a:t>
            </a:r>
            <a:r>
              <a:rPr lang="en-US" sz="2000" kern="1200"/>
              <a:t> User Story </a:t>
            </a:r>
          </a:p>
          <a:p>
            <a:pPr marL="0" lvl="0" indent="0" algn="ctr" defTabSz="889000">
              <a:lnSpc>
                <a:spcPct val="90000"/>
              </a:lnSpc>
              <a:spcBef>
                <a:spcPct val="0"/>
              </a:spcBef>
              <a:spcAft>
                <a:spcPct val="35000"/>
              </a:spcAft>
              <a:buNone/>
            </a:pPr>
            <a:r>
              <a:rPr lang="en-US" sz="2000" i="1" kern="1200">
                <a:solidFill>
                  <a:schemeClr val="tx1"/>
                </a:solidFill>
              </a:rPr>
              <a:t>Points: 3</a:t>
            </a:r>
          </a:p>
        </p:txBody>
      </p:sp>
      <p:sp>
        <p:nvSpPr>
          <p:cNvPr id="13" name="Freeform: Shape 12">
            <a:extLst>
              <a:ext uri="{FF2B5EF4-FFF2-40B4-BE49-F238E27FC236}">
                <a16:creationId xmlns:a16="http://schemas.microsoft.com/office/drawing/2014/main" id="{AD6C64FE-747F-4C9A-8C01-543F2771ECE1}"/>
              </a:ext>
            </a:extLst>
          </p:cNvPr>
          <p:cNvSpPr/>
          <p:nvPr/>
        </p:nvSpPr>
        <p:spPr>
          <a:xfrm>
            <a:off x="2356188" y="3980930"/>
            <a:ext cx="3393950" cy="1402538"/>
          </a:xfrm>
          <a:custGeom>
            <a:avLst/>
            <a:gdLst>
              <a:gd name="connsiteX0" fmla="*/ 233761 w 1402538"/>
              <a:gd name="connsiteY0" fmla="*/ 0 h 3393950"/>
              <a:gd name="connsiteX1" fmla="*/ 1168777 w 1402538"/>
              <a:gd name="connsiteY1" fmla="*/ 0 h 3393950"/>
              <a:gd name="connsiteX2" fmla="*/ 1402538 w 1402538"/>
              <a:gd name="connsiteY2" fmla="*/ 233761 h 3393950"/>
              <a:gd name="connsiteX3" fmla="*/ 1402538 w 1402538"/>
              <a:gd name="connsiteY3" fmla="*/ 3393950 h 3393950"/>
              <a:gd name="connsiteX4" fmla="*/ 1402538 w 1402538"/>
              <a:gd name="connsiteY4" fmla="*/ 3393950 h 3393950"/>
              <a:gd name="connsiteX5" fmla="*/ 0 w 1402538"/>
              <a:gd name="connsiteY5" fmla="*/ 3393950 h 3393950"/>
              <a:gd name="connsiteX6" fmla="*/ 0 w 1402538"/>
              <a:gd name="connsiteY6" fmla="*/ 3393950 h 3393950"/>
              <a:gd name="connsiteX7" fmla="*/ 0 w 1402538"/>
              <a:gd name="connsiteY7" fmla="*/ 233761 h 3393950"/>
              <a:gd name="connsiteX8" fmla="*/ 233761 w 1402538"/>
              <a:gd name="connsiteY8" fmla="*/ 0 h 339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2538" h="3393950">
                <a:moveTo>
                  <a:pt x="1402538" y="565670"/>
                </a:moveTo>
                <a:lnTo>
                  <a:pt x="1402538" y="2828280"/>
                </a:lnTo>
                <a:cubicBezTo>
                  <a:pt x="1402538" y="3140691"/>
                  <a:pt x="1359288" y="3393949"/>
                  <a:pt x="1305937" y="3393949"/>
                </a:cubicBezTo>
                <a:lnTo>
                  <a:pt x="0" y="3393949"/>
                </a:lnTo>
                <a:lnTo>
                  <a:pt x="0" y="3393949"/>
                </a:lnTo>
                <a:lnTo>
                  <a:pt x="0" y="1"/>
                </a:lnTo>
                <a:lnTo>
                  <a:pt x="0" y="1"/>
                </a:lnTo>
                <a:lnTo>
                  <a:pt x="1305937" y="1"/>
                </a:lnTo>
                <a:cubicBezTo>
                  <a:pt x="1359288" y="1"/>
                  <a:pt x="1402538" y="253259"/>
                  <a:pt x="1402538" y="565670"/>
                </a:cubicBezTo>
                <a:close/>
              </a:path>
            </a:pathLst>
          </a:custGeom>
          <a:solidFill>
            <a:schemeClr val="accent6">
              <a:lumMod val="60000"/>
              <a:lumOff val="40000"/>
              <a:alpha val="90000"/>
            </a:schemeClr>
          </a:solidFill>
          <a:scene3d>
            <a:camera prst="orthographicFront"/>
            <a:lightRig rig="flat" dir="t"/>
          </a:scene3d>
          <a:sp3d extrusionH="12700" prstMaterial="plastic">
            <a:bevelT w="50800" h="50800"/>
          </a:sp3d>
        </p:spPr>
        <p:style>
          <a:lnRef idx="1">
            <a:schemeClr val="accent1">
              <a:alpha val="90000"/>
              <a:tint val="40000"/>
              <a:hueOff val="0"/>
              <a:satOff val="0"/>
              <a:lumOff val="0"/>
              <a:alphaOff val="0"/>
            </a:schemeClr>
          </a:lnRef>
          <a:fillRef idx="1">
            <a:scrgbClr r="0" g="0" b="0"/>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92291" rIns="316116" bIns="192291" numCol="1" spcCol="1270" anchor="ctr" anchorCtr="0">
            <a:noAutofit/>
          </a:bodyPr>
          <a:lstStyle/>
          <a:p>
            <a:pPr marL="57150" lvl="1" indent="-57150" algn="l" defTabSz="488950">
              <a:lnSpc>
                <a:spcPct val="90000"/>
              </a:lnSpc>
              <a:spcBef>
                <a:spcPct val="0"/>
              </a:spcBef>
              <a:spcAft>
                <a:spcPct val="15000"/>
              </a:spcAft>
              <a:buChar char="•"/>
            </a:pPr>
            <a:r>
              <a:rPr lang="en-US" sz="1100" kern="1200"/>
              <a:t>As a patient, I want to access an About Us page so that I can get to know more about the SymCheck creators. </a:t>
            </a:r>
            <a:endParaRPr lang="en-US" sz="1100" i="1" kern="1200"/>
          </a:p>
          <a:p>
            <a:pPr marL="57150" lvl="1" indent="-57150" algn="l" defTabSz="488950">
              <a:lnSpc>
                <a:spcPct val="90000"/>
              </a:lnSpc>
              <a:spcBef>
                <a:spcPct val="0"/>
              </a:spcBef>
              <a:spcAft>
                <a:spcPct val="15000"/>
              </a:spcAft>
              <a:buChar char="•"/>
            </a:pPr>
            <a:r>
              <a:rPr lang="en-US" sz="1100" b="1" u="sng" kern="1200"/>
              <a:t>Acceptance Criteria:</a:t>
            </a:r>
            <a:r>
              <a:rPr lang="en-US" sz="1100" b="1" u="none" kern="1200"/>
              <a:t> </a:t>
            </a:r>
            <a:r>
              <a:rPr lang="en-US" sz="1100" kern="1200"/>
              <a:t>Given that the patient is on any page, when the patient clicks on the “About Us” link, then the patient will be redirected to the About Us page and can read about each team member and see their photo.</a:t>
            </a:r>
          </a:p>
        </p:txBody>
      </p:sp>
      <p:sp>
        <p:nvSpPr>
          <p:cNvPr id="14" name="Freeform: Shape 13">
            <a:extLst>
              <a:ext uri="{FF2B5EF4-FFF2-40B4-BE49-F238E27FC236}">
                <a16:creationId xmlns:a16="http://schemas.microsoft.com/office/drawing/2014/main" id="{9CFA5EDE-96D1-4152-83E7-88EE06C82D9A}"/>
              </a:ext>
            </a:extLst>
          </p:cNvPr>
          <p:cNvSpPr/>
          <p:nvPr/>
        </p:nvSpPr>
        <p:spPr>
          <a:xfrm>
            <a:off x="447091" y="4126284"/>
            <a:ext cx="1909096" cy="1111830"/>
          </a:xfrm>
          <a:custGeom>
            <a:avLst/>
            <a:gdLst>
              <a:gd name="connsiteX0" fmla="*/ 0 w 1909096"/>
              <a:gd name="connsiteY0" fmla="*/ 185309 h 1111830"/>
              <a:gd name="connsiteX1" fmla="*/ 185309 w 1909096"/>
              <a:gd name="connsiteY1" fmla="*/ 0 h 1111830"/>
              <a:gd name="connsiteX2" fmla="*/ 1723787 w 1909096"/>
              <a:gd name="connsiteY2" fmla="*/ 0 h 1111830"/>
              <a:gd name="connsiteX3" fmla="*/ 1909096 w 1909096"/>
              <a:gd name="connsiteY3" fmla="*/ 185309 h 1111830"/>
              <a:gd name="connsiteX4" fmla="*/ 1909096 w 1909096"/>
              <a:gd name="connsiteY4" fmla="*/ 926521 h 1111830"/>
              <a:gd name="connsiteX5" fmla="*/ 1723787 w 1909096"/>
              <a:gd name="connsiteY5" fmla="*/ 1111830 h 1111830"/>
              <a:gd name="connsiteX6" fmla="*/ 185309 w 1909096"/>
              <a:gd name="connsiteY6" fmla="*/ 1111830 h 1111830"/>
              <a:gd name="connsiteX7" fmla="*/ 0 w 1909096"/>
              <a:gd name="connsiteY7" fmla="*/ 926521 h 1111830"/>
              <a:gd name="connsiteX8" fmla="*/ 0 w 1909096"/>
              <a:gd name="connsiteY8" fmla="*/ 185309 h 111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9096" h="1111830">
                <a:moveTo>
                  <a:pt x="0" y="185309"/>
                </a:moveTo>
                <a:cubicBezTo>
                  <a:pt x="0" y="82966"/>
                  <a:pt x="82966" y="0"/>
                  <a:pt x="185309" y="0"/>
                </a:cubicBezTo>
                <a:lnTo>
                  <a:pt x="1723787" y="0"/>
                </a:lnTo>
                <a:cubicBezTo>
                  <a:pt x="1826130" y="0"/>
                  <a:pt x="1909096" y="82966"/>
                  <a:pt x="1909096" y="185309"/>
                </a:cubicBezTo>
                <a:lnTo>
                  <a:pt x="1909096" y="926521"/>
                </a:lnTo>
                <a:cubicBezTo>
                  <a:pt x="1909096" y="1028864"/>
                  <a:pt x="1826130" y="1111830"/>
                  <a:pt x="1723787" y="1111830"/>
                </a:cubicBezTo>
                <a:lnTo>
                  <a:pt x="185309" y="1111830"/>
                </a:lnTo>
                <a:cubicBezTo>
                  <a:pt x="82966" y="1111830"/>
                  <a:pt x="0" y="1028864"/>
                  <a:pt x="0" y="926521"/>
                </a:cubicBezTo>
                <a:lnTo>
                  <a:pt x="0" y="185309"/>
                </a:lnTo>
                <a:close/>
              </a:path>
            </a:pathLst>
          </a:custGeom>
          <a:solidFill>
            <a:schemeClr val="accent6"/>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30475" tIns="92375" rIns="130475" bIns="92375" numCol="1" spcCol="1270" anchor="ctr" anchorCtr="0">
            <a:noAutofit/>
          </a:bodyPr>
          <a:lstStyle/>
          <a:p>
            <a:pPr marL="0" lvl="0" indent="0" algn="ctr" defTabSz="889000">
              <a:lnSpc>
                <a:spcPct val="90000"/>
              </a:lnSpc>
              <a:spcBef>
                <a:spcPct val="0"/>
              </a:spcBef>
              <a:spcAft>
                <a:spcPct val="35000"/>
              </a:spcAft>
              <a:buNone/>
            </a:pPr>
            <a:r>
              <a:rPr lang="en-US" sz="2000" b="1" kern="1200"/>
              <a:t>HID-93</a:t>
            </a:r>
            <a:r>
              <a:rPr lang="en-US" sz="2000" kern="1200"/>
              <a:t> User Story </a:t>
            </a:r>
          </a:p>
          <a:p>
            <a:pPr marL="0" lvl="0" indent="0" algn="ctr" defTabSz="889000">
              <a:lnSpc>
                <a:spcPct val="90000"/>
              </a:lnSpc>
              <a:spcBef>
                <a:spcPct val="0"/>
              </a:spcBef>
              <a:spcAft>
                <a:spcPct val="35000"/>
              </a:spcAft>
              <a:buNone/>
            </a:pPr>
            <a:r>
              <a:rPr lang="en-US" sz="2000" i="1" kern="1200">
                <a:solidFill>
                  <a:schemeClr val="tx1"/>
                </a:solidFill>
              </a:rPr>
              <a:t>Points: 1</a:t>
            </a:r>
          </a:p>
        </p:txBody>
      </p:sp>
      <p:sp>
        <p:nvSpPr>
          <p:cNvPr id="15" name="Freeform: Shape 14">
            <a:extLst>
              <a:ext uri="{FF2B5EF4-FFF2-40B4-BE49-F238E27FC236}">
                <a16:creationId xmlns:a16="http://schemas.microsoft.com/office/drawing/2014/main" id="{FB6DECE6-F3CA-4BCD-A272-C59F740B4E14}"/>
              </a:ext>
            </a:extLst>
          </p:cNvPr>
          <p:cNvSpPr/>
          <p:nvPr/>
        </p:nvSpPr>
        <p:spPr>
          <a:xfrm>
            <a:off x="2356188" y="5462957"/>
            <a:ext cx="3393950" cy="1047704"/>
          </a:xfrm>
          <a:custGeom>
            <a:avLst/>
            <a:gdLst>
              <a:gd name="connsiteX0" fmla="*/ 174621 w 1047704"/>
              <a:gd name="connsiteY0" fmla="*/ 0 h 3393950"/>
              <a:gd name="connsiteX1" fmla="*/ 873083 w 1047704"/>
              <a:gd name="connsiteY1" fmla="*/ 0 h 3393950"/>
              <a:gd name="connsiteX2" fmla="*/ 1047704 w 1047704"/>
              <a:gd name="connsiteY2" fmla="*/ 174621 h 3393950"/>
              <a:gd name="connsiteX3" fmla="*/ 1047704 w 1047704"/>
              <a:gd name="connsiteY3" fmla="*/ 3393950 h 3393950"/>
              <a:gd name="connsiteX4" fmla="*/ 1047704 w 1047704"/>
              <a:gd name="connsiteY4" fmla="*/ 3393950 h 3393950"/>
              <a:gd name="connsiteX5" fmla="*/ 0 w 1047704"/>
              <a:gd name="connsiteY5" fmla="*/ 3393950 h 3393950"/>
              <a:gd name="connsiteX6" fmla="*/ 0 w 1047704"/>
              <a:gd name="connsiteY6" fmla="*/ 3393950 h 3393950"/>
              <a:gd name="connsiteX7" fmla="*/ 0 w 1047704"/>
              <a:gd name="connsiteY7" fmla="*/ 174621 h 3393950"/>
              <a:gd name="connsiteX8" fmla="*/ 174621 w 1047704"/>
              <a:gd name="connsiteY8" fmla="*/ 0 h 339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04" h="3393950">
                <a:moveTo>
                  <a:pt x="1047704" y="565670"/>
                </a:moveTo>
                <a:lnTo>
                  <a:pt x="1047704" y="2828280"/>
                </a:lnTo>
                <a:cubicBezTo>
                  <a:pt x="1047704" y="3140692"/>
                  <a:pt x="1023570" y="3393950"/>
                  <a:pt x="993799" y="3393950"/>
                </a:cubicBezTo>
                <a:lnTo>
                  <a:pt x="0" y="3393950"/>
                </a:lnTo>
                <a:lnTo>
                  <a:pt x="0" y="3393950"/>
                </a:lnTo>
                <a:lnTo>
                  <a:pt x="0" y="0"/>
                </a:lnTo>
                <a:lnTo>
                  <a:pt x="0" y="0"/>
                </a:lnTo>
                <a:lnTo>
                  <a:pt x="993799" y="0"/>
                </a:lnTo>
                <a:cubicBezTo>
                  <a:pt x="1023570" y="0"/>
                  <a:pt x="1047704" y="253258"/>
                  <a:pt x="1047704" y="565670"/>
                </a:cubicBezTo>
                <a:close/>
              </a:path>
            </a:pathLst>
          </a:custGeom>
          <a:solidFill>
            <a:srgbClr val="97D494">
              <a:alpha val="90000"/>
            </a:srgbClr>
          </a:solidFill>
          <a:scene3d>
            <a:camera prst="orthographicFront"/>
            <a:lightRig rig="flat" dir="t"/>
          </a:scene3d>
          <a:sp3d extrusionH="12700" prstMaterial="plastic">
            <a:bevelT w="50800" h="50800"/>
          </a:sp3d>
        </p:spPr>
        <p:style>
          <a:lnRef idx="1">
            <a:schemeClr val="accent1">
              <a:alpha val="90000"/>
              <a:tint val="40000"/>
              <a:hueOff val="0"/>
              <a:satOff val="0"/>
              <a:lumOff val="0"/>
              <a:alphaOff val="0"/>
            </a:schemeClr>
          </a:lnRef>
          <a:fillRef idx="1">
            <a:scrgbClr r="0" g="0" b="0"/>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74970" rIns="298794" bIns="174970" numCol="1" spcCol="1270" anchor="ctr" anchorCtr="0">
            <a:noAutofit/>
          </a:bodyPr>
          <a:lstStyle/>
          <a:p>
            <a:pPr marL="57150" lvl="1" indent="-57150" algn="l" defTabSz="488950">
              <a:lnSpc>
                <a:spcPct val="90000"/>
              </a:lnSpc>
              <a:spcBef>
                <a:spcPct val="0"/>
              </a:spcBef>
              <a:spcAft>
                <a:spcPct val="15000"/>
              </a:spcAft>
              <a:buChar char="•"/>
            </a:pPr>
            <a:r>
              <a:rPr lang="en-US" sz="1100" kern="1200"/>
              <a:t>As a patient, I want to know which illnesses SymCheck can diagnose so that I know what I can upload. </a:t>
            </a:r>
            <a:endParaRPr lang="en-US" sz="1100" i="1" kern="1200"/>
          </a:p>
          <a:p>
            <a:pPr marL="57150" lvl="1" indent="-57150" algn="l" defTabSz="488950">
              <a:lnSpc>
                <a:spcPct val="90000"/>
              </a:lnSpc>
              <a:spcBef>
                <a:spcPct val="0"/>
              </a:spcBef>
              <a:spcAft>
                <a:spcPct val="15000"/>
              </a:spcAft>
              <a:buChar char="•"/>
            </a:pPr>
            <a:r>
              <a:rPr lang="en-US" sz="1100" b="1" u="sng" kern="1200"/>
              <a:t>Acceptance Criteria</a:t>
            </a:r>
            <a:r>
              <a:rPr lang="en-US" sz="1100" b="1" kern="1200"/>
              <a:t>: </a:t>
            </a:r>
            <a:r>
              <a:rPr lang="en-US" sz="1100" kern="1200"/>
              <a:t>Given that the patient is on the Homepage, when the user is reading the SymCheck info box, then the user.</a:t>
            </a:r>
          </a:p>
        </p:txBody>
      </p:sp>
      <p:sp>
        <p:nvSpPr>
          <p:cNvPr id="16" name="Freeform: Shape 15">
            <a:extLst>
              <a:ext uri="{FF2B5EF4-FFF2-40B4-BE49-F238E27FC236}">
                <a16:creationId xmlns:a16="http://schemas.microsoft.com/office/drawing/2014/main" id="{08755F2D-9BBF-4E8C-A634-2B3DFDF2261E}"/>
              </a:ext>
            </a:extLst>
          </p:cNvPr>
          <p:cNvSpPr/>
          <p:nvPr/>
        </p:nvSpPr>
        <p:spPr>
          <a:xfrm>
            <a:off x="447091" y="5424658"/>
            <a:ext cx="1909096" cy="1124302"/>
          </a:xfrm>
          <a:custGeom>
            <a:avLst/>
            <a:gdLst>
              <a:gd name="connsiteX0" fmla="*/ 0 w 1909096"/>
              <a:gd name="connsiteY0" fmla="*/ 187387 h 1124302"/>
              <a:gd name="connsiteX1" fmla="*/ 187387 w 1909096"/>
              <a:gd name="connsiteY1" fmla="*/ 0 h 1124302"/>
              <a:gd name="connsiteX2" fmla="*/ 1721709 w 1909096"/>
              <a:gd name="connsiteY2" fmla="*/ 0 h 1124302"/>
              <a:gd name="connsiteX3" fmla="*/ 1909096 w 1909096"/>
              <a:gd name="connsiteY3" fmla="*/ 187387 h 1124302"/>
              <a:gd name="connsiteX4" fmla="*/ 1909096 w 1909096"/>
              <a:gd name="connsiteY4" fmla="*/ 936915 h 1124302"/>
              <a:gd name="connsiteX5" fmla="*/ 1721709 w 1909096"/>
              <a:gd name="connsiteY5" fmla="*/ 1124302 h 1124302"/>
              <a:gd name="connsiteX6" fmla="*/ 187387 w 1909096"/>
              <a:gd name="connsiteY6" fmla="*/ 1124302 h 1124302"/>
              <a:gd name="connsiteX7" fmla="*/ 0 w 1909096"/>
              <a:gd name="connsiteY7" fmla="*/ 936915 h 1124302"/>
              <a:gd name="connsiteX8" fmla="*/ 0 w 1909096"/>
              <a:gd name="connsiteY8" fmla="*/ 187387 h 112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9096" h="1124302">
                <a:moveTo>
                  <a:pt x="0" y="187387"/>
                </a:moveTo>
                <a:cubicBezTo>
                  <a:pt x="0" y="83896"/>
                  <a:pt x="83896" y="0"/>
                  <a:pt x="187387" y="0"/>
                </a:cubicBezTo>
                <a:lnTo>
                  <a:pt x="1721709" y="0"/>
                </a:lnTo>
                <a:cubicBezTo>
                  <a:pt x="1825200" y="0"/>
                  <a:pt x="1909096" y="83896"/>
                  <a:pt x="1909096" y="187387"/>
                </a:cubicBezTo>
                <a:lnTo>
                  <a:pt x="1909096" y="936915"/>
                </a:lnTo>
                <a:cubicBezTo>
                  <a:pt x="1909096" y="1040406"/>
                  <a:pt x="1825200" y="1124302"/>
                  <a:pt x="1721709" y="1124302"/>
                </a:cubicBezTo>
                <a:lnTo>
                  <a:pt x="187387" y="1124302"/>
                </a:lnTo>
                <a:cubicBezTo>
                  <a:pt x="83896" y="1124302"/>
                  <a:pt x="0" y="1040406"/>
                  <a:pt x="0" y="936915"/>
                </a:cubicBezTo>
                <a:lnTo>
                  <a:pt x="0" y="187387"/>
                </a:lnTo>
                <a:close/>
              </a:path>
            </a:pathLst>
          </a:custGeom>
          <a:solidFill>
            <a:srgbClr val="00B05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31084" tIns="92984" rIns="131084" bIns="92984" numCol="1" spcCol="1270" anchor="ctr" anchorCtr="0">
            <a:noAutofit/>
          </a:bodyPr>
          <a:lstStyle/>
          <a:p>
            <a:pPr marL="0" lvl="0" indent="0" algn="ctr" defTabSz="889000">
              <a:lnSpc>
                <a:spcPct val="90000"/>
              </a:lnSpc>
              <a:spcBef>
                <a:spcPct val="0"/>
              </a:spcBef>
              <a:spcAft>
                <a:spcPct val="35000"/>
              </a:spcAft>
              <a:buNone/>
            </a:pPr>
            <a:r>
              <a:rPr lang="en-US" sz="2000" b="1" kern="1200"/>
              <a:t>HID-79</a:t>
            </a:r>
            <a:r>
              <a:rPr lang="en-US" sz="2000" kern="1200"/>
              <a:t> User Story </a:t>
            </a:r>
          </a:p>
          <a:p>
            <a:pPr marL="0" lvl="0" indent="0" algn="ctr" defTabSz="889000">
              <a:lnSpc>
                <a:spcPct val="90000"/>
              </a:lnSpc>
              <a:spcBef>
                <a:spcPct val="0"/>
              </a:spcBef>
              <a:spcAft>
                <a:spcPct val="35000"/>
              </a:spcAft>
              <a:buNone/>
            </a:pPr>
            <a:r>
              <a:rPr lang="en-US" sz="2000" i="1" kern="1200">
                <a:solidFill>
                  <a:schemeClr val="tx1"/>
                </a:solidFill>
              </a:rPr>
              <a:t>Points: 1</a:t>
            </a:r>
          </a:p>
        </p:txBody>
      </p:sp>
      <p:sp>
        <p:nvSpPr>
          <p:cNvPr id="18" name="Freeform: Shape 17">
            <a:extLst>
              <a:ext uri="{FF2B5EF4-FFF2-40B4-BE49-F238E27FC236}">
                <a16:creationId xmlns:a16="http://schemas.microsoft.com/office/drawing/2014/main" id="{E085220B-D882-4D42-8970-ABC9A3971AC8}"/>
              </a:ext>
            </a:extLst>
          </p:cNvPr>
          <p:cNvSpPr/>
          <p:nvPr/>
        </p:nvSpPr>
        <p:spPr>
          <a:xfrm>
            <a:off x="6439271" y="1903178"/>
            <a:ext cx="4935368" cy="737100"/>
          </a:xfrm>
          <a:custGeom>
            <a:avLst/>
            <a:gdLst>
              <a:gd name="connsiteX0" fmla="*/ 0 w 4935368"/>
              <a:gd name="connsiteY0" fmla="*/ 0 h 737100"/>
              <a:gd name="connsiteX1" fmla="*/ 4935368 w 4935368"/>
              <a:gd name="connsiteY1" fmla="*/ 0 h 737100"/>
              <a:gd name="connsiteX2" fmla="*/ 4935368 w 4935368"/>
              <a:gd name="connsiteY2" fmla="*/ 737100 h 737100"/>
              <a:gd name="connsiteX3" fmla="*/ 0 w 4935368"/>
              <a:gd name="connsiteY3" fmla="*/ 737100 h 737100"/>
              <a:gd name="connsiteX4" fmla="*/ 0 w 4935368"/>
              <a:gd name="connsiteY4" fmla="*/ 0 h 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368" h="737100">
                <a:moveTo>
                  <a:pt x="0" y="0"/>
                </a:moveTo>
                <a:lnTo>
                  <a:pt x="4935368" y="0"/>
                </a:lnTo>
                <a:lnTo>
                  <a:pt x="4935368" y="737100"/>
                </a:lnTo>
                <a:lnTo>
                  <a:pt x="0" y="737100"/>
                </a:lnTo>
                <a:lnTo>
                  <a:pt x="0" y="0"/>
                </a:lnTo>
                <a:close/>
              </a:path>
            </a:pathLst>
          </a:custGeom>
          <a:solidFill>
            <a:srgbClr val="FF8F8F">
              <a:alpha val="90000"/>
            </a:srgbClr>
          </a:solidFill>
          <a:scene3d>
            <a:camera prst="orthographicFront"/>
            <a:lightRig rig="flat" dir="t"/>
          </a:scene3d>
          <a:sp3d z="190500" extrusionH="12700" prstMaterial="plastic">
            <a:bevelT w="50800" h="50800"/>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83039" tIns="499872" rIns="383039"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Every member is required to log work done every weekday.</a:t>
            </a:r>
          </a:p>
        </p:txBody>
      </p:sp>
      <p:sp>
        <p:nvSpPr>
          <p:cNvPr id="19" name="Freeform: Shape 18">
            <a:extLst>
              <a:ext uri="{FF2B5EF4-FFF2-40B4-BE49-F238E27FC236}">
                <a16:creationId xmlns:a16="http://schemas.microsoft.com/office/drawing/2014/main" id="{ECF19146-D3C4-436B-8A63-AECB262106EF}"/>
              </a:ext>
            </a:extLst>
          </p:cNvPr>
          <p:cNvSpPr/>
          <p:nvPr/>
        </p:nvSpPr>
        <p:spPr>
          <a:xfrm>
            <a:off x="6686039" y="1548938"/>
            <a:ext cx="3454757" cy="708480"/>
          </a:xfrm>
          <a:custGeom>
            <a:avLst/>
            <a:gdLst>
              <a:gd name="connsiteX0" fmla="*/ 0 w 3454757"/>
              <a:gd name="connsiteY0" fmla="*/ 118082 h 708480"/>
              <a:gd name="connsiteX1" fmla="*/ 118082 w 3454757"/>
              <a:gd name="connsiteY1" fmla="*/ 0 h 708480"/>
              <a:gd name="connsiteX2" fmla="*/ 3336675 w 3454757"/>
              <a:gd name="connsiteY2" fmla="*/ 0 h 708480"/>
              <a:gd name="connsiteX3" fmla="*/ 3454757 w 3454757"/>
              <a:gd name="connsiteY3" fmla="*/ 118082 h 708480"/>
              <a:gd name="connsiteX4" fmla="*/ 3454757 w 3454757"/>
              <a:gd name="connsiteY4" fmla="*/ 590398 h 708480"/>
              <a:gd name="connsiteX5" fmla="*/ 3336675 w 3454757"/>
              <a:gd name="connsiteY5" fmla="*/ 708480 h 708480"/>
              <a:gd name="connsiteX6" fmla="*/ 118082 w 3454757"/>
              <a:gd name="connsiteY6" fmla="*/ 708480 h 708480"/>
              <a:gd name="connsiteX7" fmla="*/ 0 w 3454757"/>
              <a:gd name="connsiteY7" fmla="*/ 590398 h 708480"/>
              <a:gd name="connsiteX8" fmla="*/ 0 w 3454757"/>
              <a:gd name="connsiteY8" fmla="*/ 118082 h 7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757" h="708480">
                <a:moveTo>
                  <a:pt x="0" y="118082"/>
                </a:moveTo>
                <a:cubicBezTo>
                  <a:pt x="0" y="52867"/>
                  <a:pt x="52867" y="0"/>
                  <a:pt x="118082" y="0"/>
                </a:cubicBezTo>
                <a:lnTo>
                  <a:pt x="3336675" y="0"/>
                </a:lnTo>
                <a:cubicBezTo>
                  <a:pt x="3401890" y="0"/>
                  <a:pt x="3454757" y="52867"/>
                  <a:pt x="3454757" y="118082"/>
                </a:cubicBezTo>
                <a:lnTo>
                  <a:pt x="3454757" y="590398"/>
                </a:lnTo>
                <a:cubicBezTo>
                  <a:pt x="3454757" y="655613"/>
                  <a:pt x="3401890" y="708480"/>
                  <a:pt x="3336675" y="708480"/>
                </a:cubicBezTo>
                <a:lnTo>
                  <a:pt x="118082" y="708480"/>
                </a:lnTo>
                <a:cubicBezTo>
                  <a:pt x="52867" y="708480"/>
                  <a:pt x="0" y="655613"/>
                  <a:pt x="0" y="590398"/>
                </a:cubicBezTo>
                <a:lnTo>
                  <a:pt x="0" y="118082"/>
                </a:lnTo>
                <a:close/>
              </a:path>
            </a:pathLst>
          </a:custGeom>
          <a:solidFill>
            <a:srgbClr val="C00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65167" tIns="34585" rIns="165167" bIns="34585" numCol="1" spcCol="1270" anchor="ctr" anchorCtr="0">
            <a:noAutofit/>
          </a:bodyPr>
          <a:lstStyle/>
          <a:p>
            <a:pPr marL="0" lvl="0" indent="0" algn="l" defTabSz="889000">
              <a:lnSpc>
                <a:spcPct val="90000"/>
              </a:lnSpc>
              <a:spcBef>
                <a:spcPct val="0"/>
              </a:spcBef>
              <a:spcAft>
                <a:spcPct val="35000"/>
              </a:spcAft>
              <a:buNone/>
            </a:pPr>
            <a:r>
              <a:rPr lang="en-US" sz="2000" b="1" kern="1200"/>
              <a:t>HID-94</a:t>
            </a:r>
            <a:r>
              <a:rPr lang="en-US" sz="2000" kern="1200"/>
              <a:t> Technical Task</a:t>
            </a:r>
          </a:p>
        </p:txBody>
      </p:sp>
      <p:sp>
        <p:nvSpPr>
          <p:cNvPr id="20" name="Freeform: Shape 19">
            <a:extLst>
              <a:ext uri="{FF2B5EF4-FFF2-40B4-BE49-F238E27FC236}">
                <a16:creationId xmlns:a16="http://schemas.microsoft.com/office/drawing/2014/main" id="{3DE8A259-09C8-49B9-B67C-DA814CB4D84B}"/>
              </a:ext>
            </a:extLst>
          </p:cNvPr>
          <p:cNvSpPr/>
          <p:nvPr/>
        </p:nvSpPr>
        <p:spPr>
          <a:xfrm>
            <a:off x="6439271" y="3124118"/>
            <a:ext cx="4935368" cy="737100"/>
          </a:xfrm>
          <a:custGeom>
            <a:avLst/>
            <a:gdLst>
              <a:gd name="connsiteX0" fmla="*/ 0 w 4935368"/>
              <a:gd name="connsiteY0" fmla="*/ 0 h 737100"/>
              <a:gd name="connsiteX1" fmla="*/ 4935368 w 4935368"/>
              <a:gd name="connsiteY1" fmla="*/ 0 h 737100"/>
              <a:gd name="connsiteX2" fmla="*/ 4935368 w 4935368"/>
              <a:gd name="connsiteY2" fmla="*/ 737100 h 737100"/>
              <a:gd name="connsiteX3" fmla="*/ 0 w 4935368"/>
              <a:gd name="connsiteY3" fmla="*/ 737100 h 737100"/>
              <a:gd name="connsiteX4" fmla="*/ 0 w 4935368"/>
              <a:gd name="connsiteY4" fmla="*/ 0 h 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368" h="737100">
                <a:moveTo>
                  <a:pt x="0" y="0"/>
                </a:moveTo>
                <a:lnTo>
                  <a:pt x="4935368" y="0"/>
                </a:lnTo>
                <a:lnTo>
                  <a:pt x="4935368" y="737100"/>
                </a:lnTo>
                <a:lnTo>
                  <a:pt x="0" y="737100"/>
                </a:lnTo>
                <a:lnTo>
                  <a:pt x="0" y="0"/>
                </a:lnTo>
                <a:close/>
              </a:path>
            </a:pathLst>
          </a:custGeom>
          <a:solidFill>
            <a:srgbClr val="FF8F8F">
              <a:alpha val="90000"/>
            </a:srgbClr>
          </a:solidFill>
          <a:scene3d>
            <a:camera prst="orthographicFront"/>
            <a:lightRig rig="flat" dir="t"/>
          </a:scene3d>
          <a:sp3d z="190500" extrusionH="12700" prstMaterial="plastic">
            <a:bevelT w="50800" h="50800"/>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83039" tIns="499872" rIns="383039"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Redo SymCheck’s application design</a:t>
            </a:r>
          </a:p>
        </p:txBody>
      </p:sp>
      <p:sp>
        <p:nvSpPr>
          <p:cNvPr id="21" name="Freeform: Shape 20">
            <a:extLst>
              <a:ext uri="{FF2B5EF4-FFF2-40B4-BE49-F238E27FC236}">
                <a16:creationId xmlns:a16="http://schemas.microsoft.com/office/drawing/2014/main" id="{99640994-9D4F-4871-9A3C-CFC9E905A3D1}"/>
              </a:ext>
            </a:extLst>
          </p:cNvPr>
          <p:cNvSpPr/>
          <p:nvPr/>
        </p:nvSpPr>
        <p:spPr>
          <a:xfrm>
            <a:off x="6686039" y="2769878"/>
            <a:ext cx="3454757" cy="708480"/>
          </a:xfrm>
          <a:custGeom>
            <a:avLst/>
            <a:gdLst>
              <a:gd name="connsiteX0" fmla="*/ 0 w 3454757"/>
              <a:gd name="connsiteY0" fmla="*/ 118082 h 708480"/>
              <a:gd name="connsiteX1" fmla="*/ 118082 w 3454757"/>
              <a:gd name="connsiteY1" fmla="*/ 0 h 708480"/>
              <a:gd name="connsiteX2" fmla="*/ 3336675 w 3454757"/>
              <a:gd name="connsiteY2" fmla="*/ 0 h 708480"/>
              <a:gd name="connsiteX3" fmla="*/ 3454757 w 3454757"/>
              <a:gd name="connsiteY3" fmla="*/ 118082 h 708480"/>
              <a:gd name="connsiteX4" fmla="*/ 3454757 w 3454757"/>
              <a:gd name="connsiteY4" fmla="*/ 590398 h 708480"/>
              <a:gd name="connsiteX5" fmla="*/ 3336675 w 3454757"/>
              <a:gd name="connsiteY5" fmla="*/ 708480 h 708480"/>
              <a:gd name="connsiteX6" fmla="*/ 118082 w 3454757"/>
              <a:gd name="connsiteY6" fmla="*/ 708480 h 708480"/>
              <a:gd name="connsiteX7" fmla="*/ 0 w 3454757"/>
              <a:gd name="connsiteY7" fmla="*/ 590398 h 708480"/>
              <a:gd name="connsiteX8" fmla="*/ 0 w 3454757"/>
              <a:gd name="connsiteY8" fmla="*/ 118082 h 7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757" h="708480">
                <a:moveTo>
                  <a:pt x="0" y="118082"/>
                </a:moveTo>
                <a:cubicBezTo>
                  <a:pt x="0" y="52867"/>
                  <a:pt x="52867" y="0"/>
                  <a:pt x="118082" y="0"/>
                </a:cubicBezTo>
                <a:lnTo>
                  <a:pt x="3336675" y="0"/>
                </a:lnTo>
                <a:cubicBezTo>
                  <a:pt x="3401890" y="0"/>
                  <a:pt x="3454757" y="52867"/>
                  <a:pt x="3454757" y="118082"/>
                </a:cubicBezTo>
                <a:lnTo>
                  <a:pt x="3454757" y="590398"/>
                </a:lnTo>
                <a:cubicBezTo>
                  <a:pt x="3454757" y="655613"/>
                  <a:pt x="3401890" y="708480"/>
                  <a:pt x="3336675" y="708480"/>
                </a:cubicBezTo>
                <a:lnTo>
                  <a:pt x="118082" y="708480"/>
                </a:lnTo>
                <a:cubicBezTo>
                  <a:pt x="52867" y="708480"/>
                  <a:pt x="0" y="655613"/>
                  <a:pt x="0" y="590398"/>
                </a:cubicBezTo>
                <a:lnTo>
                  <a:pt x="0" y="118082"/>
                </a:lnTo>
                <a:close/>
              </a:path>
            </a:pathLst>
          </a:custGeom>
          <a:solidFill>
            <a:srgbClr val="C00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65167" tIns="34585" rIns="165167" bIns="34585" numCol="1" spcCol="1270" anchor="ctr" anchorCtr="0">
            <a:noAutofit/>
          </a:bodyPr>
          <a:lstStyle/>
          <a:p>
            <a:pPr marL="0" lvl="0" indent="0" algn="l" defTabSz="889000">
              <a:lnSpc>
                <a:spcPct val="90000"/>
              </a:lnSpc>
              <a:spcBef>
                <a:spcPct val="0"/>
              </a:spcBef>
              <a:spcAft>
                <a:spcPct val="35000"/>
              </a:spcAft>
              <a:buNone/>
            </a:pPr>
            <a:r>
              <a:rPr lang="en-US" sz="2000" b="1" kern="1200"/>
              <a:t>HID-83</a:t>
            </a:r>
            <a:r>
              <a:rPr lang="en-US" sz="2000" kern="1200"/>
              <a:t> Technical Task</a:t>
            </a:r>
          </a:p>
        </p:txBody>
      </p:sp>
      <p:sp>
        <p:nvSpPr>
          <p:cNvPr id="22" name="Freeform: Shape 21">
            <a:extLst>
              <a:ext uri="{FF2B5EF4-FFF2-40B4-BE49-F238E27FC236}">
                <a16:creationId xmlns:a16="http://schemas.microsoft.com/office/drawing/2014/main" id="{31CD8ABA-8BB5-4A45-A2B9-C907CC621C9A}"/>
              </a:ext>
            </a:extLst>
          </p:cNvPr>
          <p:cNvSpPr/>
          <p:nvPr/>
        </p:nvSpPr>
        <p:spPr>
          <a:xfrm>
            <a:off x="6439271" y="4345058"/>
            <a:ext cx="4935368" cy="737100"/>
          </a:xfrm>
          <a:custGeom>
            <a:avLst/>
            <a:gdLst>
              <a:gd name="connsiteX0" fmla="*/ 0 w 4935368"/>
              <a:gd name="connsiteY0" fmla="*/ 0 h 737100"/>
              <a:gd name="connsiteX1" fmla="*/ 4935368 w 4935368"/>
              <a:gd name="connsiteY1" fmla="*/ 0 h 737100"/>
              <a:gd name="connsiteX2" fmla="*/ 4935368 w 4935368"/>
              <a:gd name="connsiteY2" fmla="*/ 737100 h 737100"/>
              <a:gd name="connsiteX3" fmla="*/ 0 w 4935368"/>
              <a:gd name="connsiteY3" fmla="*/ 737100 h 737100"/>
              <a:gd name="connsiteX4" fmla="*/ 0 w 4935368"/>
              <a:gd name="connsiteY4" fmla="*/ 0 h 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368" h="737100">
                <a:moveTo>
                  <a:pt x="0" y="0"/>
                </a:moveTo>
                <a:lnTo>
                  <a:pt x="4935368" y="0"/>
                </a:lnTo>
                <a:lnTo>
                  <a:pt x="4935368" y="737100"/>
                </a:lnTo>
                <a:lnTo>
                  <a:pt x="0" y="737100"/>
                </a:lnTo>
                <a:lnTo>
                  <a:pt x="0" y="0"/>
                </a:lnTo>
                <a:close/>
              </a:path>
            </a:pathLst>
          </a:custGeom>
          <a:solidFill>
            <a:srgbClr val="97D494">
              <a:alpha val="90000"/>
            </a:srgbClr>
          </a:solidFill>
          <a:scene3d>
            <a:camera prst="orthographicFront"/>
            <a:lightRig rig="flat" dir="t"/>
          </a:scene3d>
          <a:sp3d z="190500" extrusionH="12700" prstMaterial="plastic">
            <a:bevelT w="50800" h="50800"/>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83039" tIns="499872" rIns="383039"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Add a disclaimer at the bottom of each page</a:t>
            </a:r>
          </a:p>
        </p:txBody>
      </p:sp>
      <p:sp>
        <p:nvSpPr>
          <p:cNvPr id="23" name="Freeform: Shape 22">
            <a:extLst>
              <a:ext uri="{FF2B5EF4-FFF2-40B4-BE49-F238E27FC236}">
                <a16:creationId xmlns:a16="http://schemas.microsoft.com/office/drawing/2014/main" id="{1D479FAC-7698-4CA2-89BA-E9FD36AEA03A}"/>
              </a:ext>
            </a:extLst>
          </p:cNvPr>
          <p:cNvSpPr/>
          <p:nvPr/>
        </p:nvSpPr>
        <p:spPr>
          <a:xfrm>
            <a:off x="6686039" y="3990818"/>
            <a:ext cx="3454757" cy="708480"/>
          </a:xfrm>
          <a:custGeom>
            <a:avLst/>
            <a:gdLst>
              <a:gd name="connsiteX0" fmla="*/ 0 w 3454757"/>
              <a:gd name="connsiteY0" fmla="*/ 118082 h 708480"/>
              <a:gd name="connsiteX1" fmla="*/ 118082 w 3454757"/>
              <a:gd name="connsiteY1" fmla="*/ 0 h 708480"/>
              <a:gd name="connsiteX2" fmla="*/ 3336675 w 3454757"/>
              <a:gd name="connsiteY2" fmla="*/ 0 h 708480"/>
              <a:gd name="connsiteX3" fmla="*/ 3454757 w 3454757"/>
              <a:gd name="connsiteY3" fmla="*/ 118082 h 708480"/>
              <a:gd name="connsiteX4" fmla="*/ 3454757 w 3454757"/>
              <a:gd name="connsiteY4" fmla="*/ 590398 h 708480"/>
              <a:gd name="connsiteX5" fmla="*/ 3336675 w 3454757"/>
              <a:gd name="connsiteY5" fmla="*/ 708480 h 708480"/>
              <a:gd name="connsiteX6" fmla="*/ 118082 w 3454757"/>
              <a:gd name="connsiteY6" fmla="*/ 708480 h 708480"/>
              <a:gd name="connsiteX7" fmla="*/ 0 w 3454757"/>
              <a:gd name="connsiteY7" fmla="*/ 590398 h 708480"/>
              <a:gd name="connsiteX8" fmla="*/ 0 w 3454757"/>
              <a:gd name="connsiteY8" fmla="*/ 118082 h 7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757" h="708480">
                <a:moveTo>
                  <a:pt x="0" y="118082"/>
                </a:moveTo>
                <a:cubicBezTo>
                  <a:pt x="0" y="52867"/>
                  <a:pt x="52867" y="0"/>
                  <a:pt x="118082" y="0"/>
                </a:cubicBezTo>
                <a:lnTo>
                  <a:pt x="3336675" y="0"/>
                </a:lnTo>
                <a:cubicBezTo>
                  <a:pt x="3401890" y="0"/>
                  <a:pt x="3454757" y="52867"/>
                  <a:pt x="3454757" y="118082"/>
                </a:cubicBezTo>
                <a:lnTo>
                  <a:pt x="3454757" y="590398"/>
                </a:lnTo>
                <a:cubicBezTo>
                  <a:pt x="3454757" y="655613"/>
                  <a:pt x="3401890" y="708480"/>
                  <a:pt x="3336675" y="708480"/>
                </a:cubicBezTo>
                <a:lnTo>
                  <a:pt x="118082" y="708480"/>
                </a:lnTo>
                <a:cubicBezTo>
                  <a:pt x="52867" y="708480"/>
                  <a:pt x="0" y="655613"/>
                  <a:pt x="0" y="590398"/>
                </a:cubicBezTo>
                <a:lnTo>
                  <a:pt x="0" y="118082"/>
                </a:lnTo>
                <a:close/>
              </a:path>
            </a:pathLst>
          </a:custGeom>
          <a:solidFill>
            <a:srgbClr val="00B05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65167" tIns="34585" rIns="165167" bIns="34585" numCol="1" spcCol="1270" anchor="ctr" anchorCtr="0">
            <a:noAutofit/>
          </a:bodyPr>
          <a:lstStyle/>
          <a:p>
            <a:pPr marL="0" lvl="0" indent="0" algn="l" defTabSz="889000">
              <a:lnSpc>
                <a:spcPct val="90000"/>
              </a:lnSpc>
              <a:spcBef>
                <a:spcPct val="0"/>
              </a:spcBef>
              <a:spcAft>
                <a:spcPct val="35000"/>
              </a:spcAft>
              <a:buNone/>
            </a:pPr>
            <a:r>
              <a:rPr lang="en-US" sz="2000" b="1" kern="1200"/>
              <a:t>HID-80</a:t>
            </a:r>
            <a:r>
              <a:rPr lang="en-US" sz="2000" kern="1200"/>
              <a:t> Technical Task</a:t>
            </a:r>
          </a:p>
        </p:txBody>
      </p:sp>
      <p:sp>
        <p:nvSpPr>
          <p:cNvPr id="24" name="Freeform: Shape 23">
            <a:extLst>
              <a:ext uri="{FF2B5EF4-FFF2-40B4-BE49-F238E27FC236}">
                <a16:creationId xmlns:a16="http://schemas.microsoft.com/office/drawing/2014/main" id="{3F318384-FBBC-44C6-973A-E8A33C65590D}"/>
              </a:ext>
            </a:extLst>
          </p:cNvPr>
          <p:cNvSpPr/>
          <p:nvPr/>
        </p:nvSpPr>
        <p:spPr>
          <a:xfrm>
            <a:off x="6439271" y="5565998"/>
            <a:ext cx="4935368" cy="737100"/>
          </a:xfrm>
          <a:custGeom>
            <a:avLst/>
            <a:gdLst>
              <a:gd name="connsiteX0" fmla="*/ 0 w 4935368"/>
              <a:gd name="connsiteY0" fmla="*/ 0 h 737100"/>
              <a:gd name="connsiteX1" fmla="*/ 4935368 w 4935368"/>
              <a:gd name="connsiteY1" fmla="*/ 0 h 737100"/>
              <a:gd name="connsiteX2" fmla="*/ 4935368 w 4935368"/>
              <a:gd name="connsiteY2" fmla="*/ 737100 h 737100"/>
              <a:gd name="connsiteX3" fmla="*/ 0 w 4935368"/>
              <a:gd name="connsiteY3" fmla="*/ 737100 h 737100"/>
              <a:gd name="connsiteX4" fmla="*/ 0 w 4935368"/>
              <a:gd name="connsiteY4" fmla="*/ 0 h 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368" h="737100">
                <a:moveTo>
                  <a:pt x="0" y="0"/>
                </a:moveTo>
                <a:lnTo>
                  <a:pt x="4935368" y="0"/>
                </a:lnTo>
                <a:lnTo>
                  <a:pt x="4935368" y="737100"/>
                </a:lnTo>
                <a:lnTo>
                  <a:pt x="0" y="737100"/>
                </a:lnTo>
                <a:lnTo>
                  <a:pt x="0" y="0"/>
                </a:lnTo>
                <a:close/>
              </a:path>
            </a:pathLst>
          </a:custGeom>
          <a:solidFill>
            <a:srgbClr val="97D494">
              <a:alpha val="90000"/>
            </a:srgbClr>
          </a:solidFill>
          <a:scene3d>
            <a:camera prst="orthographicFront"/>
            <a:lightRig rig="flat" dir="t"/>
          </a:scene3d>
          <a:sp3d z="190500" extrusionH="12700" prstMaterial="plastic">
            <a:bevelT w="50800" h="50800"/>
          </a:sp3d>
        </p:spPr>
        <p:style>
          <a:lnRef idx="1">
            <a:schemeClr val="accent1">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83039" tIns="499872" rIns="383039"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Create a presentation for Sprint 7</a:t>
            </a:r>
          </a:p>
        </p:txBody>
      </p:sp>
      <p:sp>
        <p:nvSpPr>
          <p:cNvPr id="25" name="Freeform: Shape 24">
            <a:extLst>
              <a:ext uri="{FF2B5EF4-FFF2-40B4-BE49-F238E27FC236}">
                <a16:creationId xmlns:a16="http://schemas.microsoft.com/office/drawing/2014/main" id="{697E4E88-B36D-445C-B4A2-32E77EF1DE24}"/>
              </a:ext>
            </a:extLst>
          </p:cNvPr>
          <p:cNvSpPr/>
          <p:nvPr/>
        </p:nvSpPr>
        <p:spPr>
          <a:xfrm>
            <a:off x="6686039" y="5211758"/>
            <a:ext cx="3454757" cy="708480"/>
          </a:xfrm>
          <a:custGeom>
            <a:avLst/>
            <a:gdLst>
              <a:gd name="connsiteX0" fmla="*/ 0 w 3454757"/>
              <a:gd name="connsiteY0" fmla="*/ 118082 h 708480"/>
              <a:gd name="connsiteX1" fmla="*/ 118082 w 3454757"/>
              <a:gd name="connsiteY1" fmla="*/ 0 h 708480"/>
              <a:gd name="connsiteX2" fmla="*/ 3336675 w 3454757"/>
              <a:gd name="connsiteY2" fmla="*/ 0 h 708480"/>
              <a:gd name="connsiteX3" fmla="*/ 3454757 w 3454757"/>
              <a:gd name="connsiteY3" fmla="*/ 118082 h 708480"/>
              <a:gd name="connsiteX4" fmla="*/ 3454757 w 3454757"/>
              <a:gd name="connsiteY4" fmla="*/ 590398 h 708480"/>
              <a:gd name="connsiteX5" fmla="*/ 3336675 w 3454757"/>
              <a:gd name="connsiteY5" fmla="*/ 708480 h 708480"/>
              <a:gd name="connsiteX6" fmla="*/ 118082 w 3454757"/>
              <a:gd name="connsiteY6" fmla="*/ 708480 h 708480"/>
              <a:gd name="connsiteX7" fmla="*/ 0 w 3454757"/>
              <a:gd name="connsiteY7" fmla="*/ 590398 h 708480"/>
              <a:gd name="connsiteX8" fmla="*/ 0 w 3454757"/>
              <a:gd name="connsiteY8" fmla="*/ 118082 h 7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757" h="708480">
                <a:moveTo>
                  <a:pt x="0" y="118082"/>
                </a:moveTo>
                <a:cubicBezTo>
                  <a:pt x="0" y="52867"/>
                  <a:pt x="52867" y="0"/>
                  <a:pt x="118082" y="0"/>
                </a:cubicBezTo>
                <a:lnTo>
                  <a:pt x="3336675" y="0"/>
                </a:lnTo>
                <a:cubicBezTo>
                  <a:pt x="3401890" y="0"/>
                  <a:pt x="3454757" y="52867"/>
                  <a:pt x="3454757" y="118082"/>
                </a:cubicBezTo>
                <a:lnTo>
                  <a:pt x="3454757" y="590398"/>
                </a:lnTo>
                <a:cubicBezTo>
                  <a:pt x="3454757" y="655613"/>
                  <a:pt x="3401890" y="708480"/>
                  <a:pt x="3336675" y="708480"/>
                </a:cubicBezTo>
                <a:lnTo>
                  <a:pt x="118082" y="708480"/>
                </a:lnTo>
                <a:cubicBezTo>
                  <a:pt x="52867" y="708480"/>
                  <a:pt x="0" y="655613"/>
                  <a:pt x="0" y="590398"/>
                </a:cubicBezTo>
                <a:lnTo>
                  <a:pt x="0" y="118082"/>
                </a:lnTo>
                <a:close/>
              </a:path>
            </a:pathLst>
          </a:custGeom>
          <a:solidFill>
            <a:srgbClr val="00B05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65167" tIns="34585" rIns="165167" bIns="34585" numCol="1" spcCol="1270" anchor="ctr" anchorCtr="0">
            <a:noAutofit/>
          </a:bodyPr>
          <a:lstStyle/>
          <a:p>
            <a:pPr marL="0" lvl="0" indent="0" algn="l" defTabSz="889000">
              <a:lnSpc>
                <a:spcPct val="90000"/>
              </a:lnSpc>
              <a:spcBef>
                <a:spcPct val="0"/>
              </a:spcBef>
              <a:spcAft>
                <a:spcPct val="35000"/>
              </a:spcAft>
              <a:buNone/>
            </a:pPr>
            <a:r>
              <a:rPr lang="en-US" sz="2000" b="1" kern="1200"/>
              <a:t>HID-71</a:t>
            </a:r>
            <a:r>
              <a:rPr lang="en-US" sz="2000" kern="1200"/>
              <a:t> Technical Task</a:t>
            </a:r>
          </a:p>
        </p:txBody>
      </p:sp>
      <p:sp>
        <p:nvSpPr>
          <p:cNvPr id="27" name="Freeform: Shape 26">
            <a:extLst>
              <a:ext uri="{FF2B5EF4-FFF2-40B4-BE49-F238E27FC236}">
                <a16:creationId xmlns:a16="http://schemas.microsoft.com/office/drawing/2014/main" id="{1EDF9317-C9D4-49E9-A50E-E037FDE13C31}"/>
              </a:ext>
            </a:extLst>
          </p:cNvPr>
          <p:cNvSpPr/>
          <p:nvPr/>
        </p:nvSpPr>
        <p:spPr>
          <a:xfrm>
            <a:off x="11252199" y="819527"/>
            <a:ext cx="624481" cy="108381"/>
          </a:xfrm>
          <a:custGeom>
            <a:avLst/>
            <a:gdLst/>
            <a:ahLst/>
            <a:cxnLst/>
            <a:rect l="0" t="0" r="0" b="0"/>
            <a:pathLst>
              <a:path>
                <a:moveTo>
                  <a:pt x="0" y="0"/>
                </a:moveTo>
                <a:lnTo>
                  <a:pt x="0" y="54190"/>
                </a:lnTo>
                <a:lnTo>
                  <a:pt x="624481" y="54190"/>
                </a:lnTo>
                <a:lnTo>
                  <a:pt x="624481" y="10838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Shape 27">
            <a:extLst>
              <a:ext uri="{FF2B5EF4-FFF2-40B4-BE49-F238E27FC236}">
                <a16:creationId xmlns:a16="http://schemas.microsoft.com/office/drawing/2014/main" id="{5EED5BF6-D030-4E61-92CD-3B8DB175BF77}"/>
              </a:ext>
            </a:extLst>
          </p:cNvPr>
          <p:cNvSpPr/>
          <p:nvPr/>
        </p:nvSpPr>
        <p:spPr>
          <a:xfrm>
            <a:off x="11206479" y="819527"/>
            <a:ext cx="91440" cy="108381"/>
          </a:xfrm>
          <a:custGeom>
            <a:avLst/>
            <a:gdLst/>
            <a:ahLst/>
            <a:cxnLst/>
            <a:rect l="0" t="0" r="0" b="0"/>
            <a:pathLst>
              <a:path>
                <a:moveTo>
                  <a:pt x="45720" y="0"/>
                </a:moveTo>
                <a:lnTo>
                  <a:pt x="45720" y="10838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9" name="Freeform: Shape 28">
            <a:extLst>
              <a:ext uri="{FF2B5EF4-FFF2-40B4-BE49-F238E27FC236}">
                <a16:creationId xmlns:a16="http://schemas.microsoft.com/office/drawing/2014/main" id="{9C6936CF-0C43-495E-8ECE-91216149A565}"/>
              </a:ext>
            </a:extLst>
          </p:cNvPr>
          <p:cNvSpPr/>
          <p:nvPr/>
        </p:nvSpPr>
        <p:spPr>
          <a:xfrm>
            <a:off x="10627717" y="819527"/>
            <a:ext cx="624481" cy="108381"/>
          </a:xfrm>
          <a:custGeom>
            <a:avLst/>
            <a:gdLst/>
            <a:ahLst/>
            <a:cxnLst/>
            <a:rect l="0" t="0" r="0" b="0"/>
            <a:pathLst>
              <a:path>
                <a:moveTo>
                  <a:pt x="624481" y="0"/>
                </a:moveTo>
                <a:lnTo>
                  <a:pt x="624481" y="54190"/>
                </a:lnTo>
                <a:lnTo>
                  <a:pt x="0" y="54190"/>
                </a:lnTo>
                <a:lnTo>
                  <a:pt x="0" y="10838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Shape 29">
            <a:extLst>
              <a:ext uri="{FF2B5EF4-FFF2-40B4-BE49-F238E27FC236}">
                <a16:creationId xmlns:a16="http://schemas.microsoft.com/office/drawing/2014/main" id="{5D9ED77A-2B1F-4D67-A4E9-98C298867B06}"/>
              </a:ext>
            </a:extLst>
          </p:cNvPr>
          <p:cNvSpPr/>
          <p:nvPr/>
        </p:nvSpPr>
        <p:spPr>
          <a:xfrm>
            <a:off x="10772127" y="244472"/>
            <a:ext cx="960143" cy="575054"/>
          </a:xfrm>
          <a:custGeom>
            <a:avLst/>
            <a:gdLst>
              <a:gd name="connsiteX0" fmla="*/ 0 w 960143"/>
              <a:gd name="connsiteY0" fmla="*/ 0 h 575054"/>
              <a:gd name="connsiteX1" fmla="*/ 960143 w 960143"/>
              <a:gd name="connsiteY1" fmla="*/ 0 h 575054"/>
              <a:gd name="connsiteX2" fmla="*/ 960143 w 960143"/>
              <a:gd name="connsiteY2" fmla="*/ 575054 h 575054"/>
              <a:gd name="connsiteX3" fmla="*/ 0 w 960143"/>
              <a:gd name="connsiteY3" fmla="*/ 575054 h 575054"/>
              <a:gd name="connsiteX4" fmla="*/ 0 w 960143"/>
              <a:gd name="connsiteY4" fmla="*/ 0 h 575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43" h="575054">
                <a:moveTo>
                  <a:pt x="0" y="0"/>
                </a:moveTo>
                <a:lnTo>
                  <a:pt x="960143" y="0"/>
                </a:lnTo>
                <a:lnTo>
                  <a:pt x="960143" y="575054"/>
                </a:lnTo>
                <a:lnTo>
                  <a:pt x="0" y="575054"/>
                </a:lnTo>
                <a:lnTo>
                  <a:pt x="0" y="0"/>
                </a:lnTo>
                <a:close/>
              </a:path>
            </a:pathLst>
          </a:custGeom>
          <a:solidFill>
            <a:srgbClr val="63B7C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Key for Priority</a:t>
            </a:r>
          </a:p>
        </p:txBody>
      </p:sp>
      <p:sp>
        <p:nvSpPr>
          <p:cNvPr id="31" name="Freeform: Shape 30">
            <a:extLst>
              <a:ext uri="{FF2B5EF4-FFF2-40B4-BE49-F238E27FC236}">
                <a16:creationId xmlns:a16="http://schemas.microsoft.com/office/drawing/2014/main" id="{01970B50-9483-4F6B-B3F9-257C534BD42C}"/>
              </a:ext>
            </a:extLst>
          </p:cNvPr>
          <p:cNvSpPr/>
          <p:nvPr/>
        </p:nvSpPr>
        <p:spPr>
          <a:xfrm>
            <a:off x="10369667" y="927908"/>
            <a:ext cx="516100" cy="258050"/>
          </a:xfrm>
          <a:custGeom>
            <a:avLst/>
            <a:gdLst>
              <a:gd name="connsiteX0" fmla="*/ 0 w 516100"/>
              <a:gd name="connsiteY0" fmla="*/ 0 h 258050"/>
              <a:gd name="connsiteX1" fmla="*/ 516100 w 516100"/>
              <a:gd name="connsiteY1" fmla="*/ 0 h 258050"/>
              <a:gd name="connsiteX2" fmla="*/ 516100 w 516100"/>
              <a:gd name="connsiteY2" fmla="*/ 258050 h 258050"/>
              <a:gd name="connsiteX3" fmla="*/ 0 w 516100"/>
              <a:gd name="connsiteY3" fmla="*/ 258050 h 258050"/>
              <a:gd name="connsiteX4" fmla="*/ 0 w 516100"/>
              <a:gd name="connsiteY4" fmla="*/ 0 h 25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00" h="258050">
                <a:moveTo>
                  <a:pt x="0" y="0"/>
                </a:moveTo>
                <a:lnTo>
                  <a:pt x="516100" y="0"/>
                </a:lnTo>
                <a:lnTo>
                  <a:pt x="516100" y="258050"/>
                </a:lnTo>
                <a:lnTo>
                  <a:pt x="0" y="258050"/>
                </a:lnTo>
                <a:lnTo>
                  <a:pt x="0" y="0"/>
                </a:ln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High</a:t>
            </a:r>
          </a:p>
        </p:txBody>
      </p:sp>
      <p:sp>
        <p:nvSpPr>
          <p:cNvPr id="32" name="Freeform: Shape 31">
            <a:extLst>
              <a:ext uri="{FF2B5EF4-FFF2-40B4-BE49-F238E27FC236}">
                <a16:creationId xmlns:a16="http://schemas.microsoft.com/office/drawing/2014/main" id="{9CBE3EE3-E711-4273-BDD3-C149E1F65092}"/>
              </a:ext>
            </a:extLst>
          </p:cNvPr>
          <p:cNvSpPr/>
          <p:nvPr/>
        </p:nvSpPr>
        <p:spPr>
          <a:xfrm>
            <a:off x="10994149" y="927908"/>
            <a:ext cx="516100" cy="258050"/>
          </a:xfrm>
          <a:custGeom>
            <a:avLst/>
            <a:gdLst>
              <a:gd name="connsiteX0" fmla="*/ 0 w 516100"/>
              <a:gd name="connsiteY0" fmla="*/ 0 h 258050"/>
              <a:gd name="connsiteX1" fmla="*/ 516100 w 516100"/>
              <a:gd name="connsiteY1" fmla="*/ 0 h 258050"/>
              <a:gd name="connsiteX2" fmla="*/ 516100 w 516100"/>
              <a:gd name="connsiteY2" fmla="*/ 258050 h 258050"/>
              <a:gd name="connsiteX3" fmla="*/ 0 w 516100"/>
              <a:gd name="connsiteY3" fmla="*/ 258050 h 258050"/>
              <a:gd name="connsiteX4" fmla="*/ 0 w 516100"/>
              <a:gd name="connsiteY4" fmla="*/ 0 h 25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00" h="258050">
                <a:moveTo>
                  <a:pt x="0" y="0"/>
                </a:moveTo>
                <a:lnTo>
                  <a:pt x="516100" y="0"/>
                </a:lnTo>
                <a:lnTo>
                  <a:pt x="516100" y="258050"/>
                </a:lnTo>
                <a:lnTo>
                  <a:pt x="0" y="258050"/>
                </a:lnTo>
                <a:lnTo>
                  <a:pt x="0" y="0"/>
                </a:lnTo>
                <a:close/>
              </a:path>
            </a:pathLst>
          </a:cu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Medium</a:t>
            </a:r>
          </a:p>
        </p:txBody>
      </p:sp>
      <p:sp>
        <p:nvSpPr>
          <p:cNvPr id="33" name="Freeform: Shape 32">
            <a:extLst>
              <a:ext uri="{FF2B5EF4-FFF2-40B4-BE49-F238E27FC236}">
                <a16:creationId xmlns:a16="http://schemas.microsoft.com/office/drawing/2014/main" id="{93AA9A40-8126-409A-8281-E1A8A1B79DE5}"/>
              </a:ext>
            </a:extLst>
          </p:cNvPr>
          <p:cNvSpPr/>
          <p:nvPr/>
        </p:nvSpPr>
        <p:spPr>
          <a:xfrm>
            <a:off x="11618630" y="927908"/>
            <a:ext cx="516100" cy="258050"/>
          </a:xfrm>
          <a:custGeom>
            <a:avLst/>
            <a:gdLst>
              <a:gd name="connsiteX0" fmla="*/ 0 w 516100"/>
              <a:gd name="connsiteY0" fmla="*/ 0 h 258050"/>
              <a:gd name="connsiteX1" fmla="*/ 516100 w 516100"/>
              <a:gd name="connsiteY1" fmla="*/ 0 h 258050"/>
              <a:gd name="connsiteX2" fmla="*/ 516100 w 516100"/>
              <a:gd name="connsiteY2" fmla="*/ 258050 h 258050"/>
              <a:gd name="connsiteX3" fmla="*/ 0 w 516100"/>
              <a:gd name="connsiteY3" fmla="*/ 258050 h 258050"/>
              <a:gd name="connsiteX4" fmla="*/ 0 w 516100"/>
              <a:gd name="connsiteY4" fmla="*/ 0 h 25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00" h="258050">
                <a:moveTo>
                  <a:pt x="0" y="0"/>
                </a:moveTo>
                <a:lnTo>
                  <a:pt x="516100" y="0"/>
                </a:lnTo>
                <a:lnTo>
                  <a:pt x="516100" y="258050"/>
                </a:lnTo>
                <a:lnTo>
                  <a:pt x="0" y="258050"/>
                </a:lnTo>
                <a:lnTo>
                  <a:pt x="0" y="0"/>
                </a:ln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Low</a:t>
            </a:r>
          </a:p>
        </p:txBody>
      </p:sp>
      <p:sp>
        <p:nvSpPr>
          <p:cNvPr id="7" name="Rectangle 6">
            <a:extLst>
              <a:ext uri="{FF2B5EF4-FFF2-40B4-BE49-F238E27FC236}">
                <a16:creationId xmlns:a16="http://schemas.microsoft.com/office/drawing/2014/main" id="{E930C083-5D07-4C4C-B6A6-0067FB44BA06}"/>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endPar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endParaRPr>
          </a:p>
        </p:txBody>
      </p:sp>
    </p:spTree>
    <p:extLst>
      <p:ext uri="{BB962C8B-B14F-4D97-AF65-F5344CB8AC3E}">
        <p14:creationId xmlns:p14="http://schemas.microsoft.com/office/powerpoint/2010/main" val="19733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3"/>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1000" fill="hold"/>
                                        <p:tgtEl>
                                          <p:spTgt spid="31"/>
                                        </p:tgtEl>
                                        <p:attrNameLst>
                                          <p:attrName>ppt_w</p:attrName>
                                        </p:attrNameLst>
                                      </p:cBhvr>
                                      <p:tavLst>
                                        <p:tav tm="0">
                                          <p:val>
                                            <p:strVal val="#ppt_w+.3"/>
                                          </p:val>
                                        </p:tav>
                                        <p:tav tm="100000">
                                          <p:val>
                                            <p:strVal val="#ppt_w"/>
                                          </p:val>
                                        </p:tav>
                                      </p:tavLst>
                                    </p:anim>
                                    <p:anim calcmode="lin" valueType="num">
                                      <p:cBhvr>
                                        <p:cTn id="13" dur="1000" fill="hold"/>
                                        <p:tgtEl>
                                          <p:spTgt spid="31"/>
                                        </p:tgtEl>
                                        <p:attrNameLst>
                                          <p:attrName>ppt_h</p:attrName>
                                        </p:attrNameLst>
                                      </p:cBhvr>
                                      <p:tavLst>
                                        <p:tav tm="0">
                                          <p:val>
                                            <p:strVal val="#ppt_h"/>
                                          </p:val>
                                        </p:tav>
                                        <p:tav tm="100000">
                                          <p:val>
                                            <p:strVal val="#ppt_h"/>
                                          </p:val>
                                        </p:tav>
                                      </p:tavLst>
                                    </p:anim>
                                    <p:animEffect transition="in" filter="fade">
                                      <p:cBhvr>
                                        <p:cTn id="14" dur="1000"/>
                                        <p:tgtEl>
                                          <p:spTgt spid="31"/>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strVal val="#ppt_w+.3"/>
                                          </p:val>
                                        </p:tav>
                                        <p:tav tm="100000">
                                          <p:val>
                                            <p:strVal val="#ppt_w"/>
                                          </p:val>
                                        </p:tav>
                                      </p:tavLst>
                                    </p:anim>
                                    <p:anim calcmode="lin" valueType="num">
                                      <p:cBhvr>
                                        <p:cTn id="18" dur="1000" fill="hold"/>
                                        <p:tgtEl>
                                          <p:spTgt spid="19"/>
                                        </p:tgtEl>
                                        <p:attrNameLst>
                                          <p:attrName>ppt_h</p:attrName>
                                        </p:attrNameLst>
                                      </p:cBhvr>
                                      <p:tavLst>
                                        <p:tav tm="0">
                                          <p:val>
                                            <p:strVal val="#ppt_h"/>
                                          </p:val>
                                        </p:tav>
                                        <p:tav tm="100000">
                                          <p:val>
                                            <p:strVal val="#ppt_h"/>
                                          </p:val>
                                        </p:tav>
                                      </p:tavLst>
                                    </p:anim>
                                    <p:animEffect transition="in" filter="fade">
                                      <p:cBhvr>
                                        <p:cTn id="19" dur="1000"/>
                                        <p:tgtEl>
                                          <p:spTgt spid="19"/>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3"/>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3"/>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strVal val="#ppt_w+.3"/>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Effect transition="in" filter="fade">
                                      <p:cBhvr>
                                        <p:cTn id="34" dur="1000"/>
                                        <p:tgtEl>
                                          <p:spTgt spid="20"/>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strVal val="#ppt_w+.3"/>
                                          </p:val>
                                        </p:tav>
                                        <p:tav tm="100000">
                                          <p:val>
                                            <p:strVal val="#ppt_w"/>
                                          </p:val>
                                        </p:tav>
                                      </p:tavLst>
                                    </p:anim>
                                    <p:anim calcmode="lin" valueType="num">
                                      <p:cBhvr>
                                        <p:cTn id="38" dur="1000" fill="hold"/>
                                        <p:tgtEl>
                                          <p:spTgt spid="8"/>
                                        </p:tgtEl>
                                        <p:attrNameLst>
                                          <p:attrName>ppt_h</p:attrName>
                                        </p:attrNameLst>
                                      </p:cBhvr>
                                      <p:tavLst>
                                        <p:tav tm="0">
                                          <p:val>
                                            <p:strVal val="#ppt_h"/>
                                          </p:val>
                                        </p:tav>
                                        <p:tav tm="100000">
                                          <p:val>
                                            <p:strVal val="#ppt_h"/>
                                          </p:val>
                                        </p:tav>
                                      </p:tavLst>
                                    </p:anim>
                                    <p:animEffect transition="in" filter="fade">
                                      <p:cBhvr>
                                        <p:cTn id="39" dur="1000"/>
                                        <p:tgtEl>
                                          <p:spTgt spid="8"/>
                                        </p:tgtEl>
                                      </p:cBhvr>
                                    </p:animEffect>
                                  </p:childTnLst>
                                </p:cTn>
                              </p:par>
                              <p:par>
                                <p:cTn id="40" presetID="50" presetClass="entr" presetSubtype="0" decel="10000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3"/>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par>
                                <p:cTn id="45" presetID="50" presetClass="entr" presetSubtype="0" decel="10000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1000" fill="hold"/>
                                        <p:tgtEl>
                                          <p:spTgt spid="12"/>
                                        </p:tgtEl>
                                        <p:attrNameLst>
                                          <p:attrName>ppt_w</p:attrName>
                                        </p:attrNameLst>
                                      </p:cBhvr>
                                      <p:tavLst>
                                        <p:tav tm="0">
                                          <p:val>
                                            <p:strVal val="#ppt_w+.3"/>
                                          </p:val>
                                        </p:tav>
                                        <p:tav tm="100000">
                                          <p:val>
                                            <p:strVal val="#ppt_w"/>
                                          </p:val>
                                        </p:tav>
                                      </p:tavLst>
                                    </p:anim>
                                    <p:anim calcmode="lin" valueType="num">
                                      <p:cBhvr>
                                        <p:cTn id="48" dur="1000" fill="hold"/>
                                        <p:tgtEl>
                                          <p:spTgt spid="12"/>
                                        </p:tgtEl>
                                        <p:attrNameLst>
                                          <p:attrName>ppt_h</p:attrName>
                                        </p:attrNameLst>
                                      </p:cBhvr>
                                      <p:tavLst>
                                        <p:tav tm="0">
                                          <p:val>
                                            <p:strVal val="#ppt_h"/>
                                          </p:val>
                                        </p:tav>
                                        <p:tav tm="100000">
                                          <p:val>
                                            <p:strVal val="#ppt_h"/>
                                          </p:val>
                                        </p:tav>
                                      </p:tavLst>
                                    </p:anim>
                                    <p:animEffect transition="in" filter="fade">
                                      <p:cBhvr>
                                        <p:cTn id="49" dur="1000"/>
                                        <p:tgtEl>
                                          <p:spTgt spid="12"/>
                                        </p:tgtEl>
                                      </p:cBhvr>
                                    </p:animEffect>
                                  </p:childTnLst>
                                </p:cTn>
                              </p:par>
                              <p:par>
                                <p:cTn id="50" presetID="50" presetClass="entr" presetSubtype="0" decel="10000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1000" fill="hold"/>
                                        <p:tgtEl>
                                          <p:spTgt spid="11"/>
                                        </p:tgtEl>
                                        <p:attrNameLst>
                                          <p:attrName>ppt_w</p:attrName>
                                        </p:attrNameLst>
                                      </p:cBhvr>
                                      <p:tavLst>
                                        <p:tav tm="0">
                                          <p:val>
                                            <p:strVal val="#ppt_w+.3"/>
                                          </p:val>
                                        </p:tav>
                                        <p:tav tm="100000">
                                          <p:val>
                                            <p:strVal val="#ppt_w"/>
                                          </p:val>
                                        </p:tav>
                                      </p:tavLst>
                                    </p:anim>
                                    <p:anim calcmode="lin" valueType="num">
                                      <p:cBhvr>
                                        <p:cTn id="53" dur="1000" fill="hold"/>
                                        <p:tgtEl>
                                          <p:spTgt spid="11"/>
                                        </p:tgtEl>
                                        <p:attrNameLst>
                                          <p:attrName>ppt_h</p:attrName>
                                        </p:attrNameLst>
                                      </p:cBhvr>
                                      <p:tavLst>
                                        <p:tav tm="0">
                                          <p:val>
                                            <p:strVal val="#ppt_h"/>
                                          </p:val>
                                        </p:tav>
                                        <p:tav tm="100000">
                                          <p:val>
                                            <p:strVal val="#ppt_h"/>
                                          </p:val>
                                        </p:tav>
                                      </p:tavLst>
                                    </p:anim>
                                    <p:animEffect transition="in" filter="fade">
                                      <p:cBhvr>
                                        <p:cTn id="54" dur="10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7" presetClass="entr" presetSubtype="1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strVal val="#ppt_h"/>
                                          </p:val>
                                        </p:tav>
                                        <p:tav tm="100000">
                                          <p:val>
                                            <p:strVal val="#ppt_h"/>
                                          </p:val>
                                        </p:tav>
                                      </p:tavLst>
                                    </p:anim>
                                  </p:childTnLst>
                                </p:cTn>
                              </p:par>
                              <p:par>
                                <p:cTn id="61" presetID="17" presetClass="entr" presetSubtype="1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strVal val="#ppt_h"/>
                                          </p:val>
                                        </p:tav>
                                        <p:tav tm="100000">
                                          <p:val>
                                            <p:strVal val="#ppt_h"/>
                                          </p:val>
                                        </p:tav>
                                      </p:tavLst>
                                    </p:anim>
                                  </p:childTnLst>
                                </p:cTn>
                              </p:par>
                              <p:par>
                                <p:cTn id="65" presetID="17" presetClass="entr" presetSubtype="1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37"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1000"/>
                                        <p:tgtEl>
                                          <p:spTgt spid="15"/>
                                        </p:tgtEl>
                                      </p:cBhvr>
                                    </p:animEffect>
                                    <p:anim calcmode="lin" valueType="num">
                                      <p:cBhvr>
                                        <p:cTn id="74" dur="1000" fill="hold"/>
                                        <p:tgtEl>
                                          <p:spTgt spid="15"/>
                                        </p:tgtEl>
                                        <p:attrNameLst>
                                          <p:attrName>ppt_x</p:attrName>
                                        </p:attrNameLst>
                                      </p:cBhvr>
                                      <p:tavLst>
                                        <p:tav tm="0">
                                          <p:val>
                                            <p:strVal val="#ppt_x"/>
                                          </p:val>
                                        </p:tav>
                                        <p:tav tm="100000">
                                          <p:val>
                                            <p:strVal val="#ppt_x"/>
                                          </p:val>
                                        </p:tav>
                                      </p:tavLst>
                                    </p:anim>
                                    <p:anim calcmode="lin" valueType="num">
                                      <p:cBhvr>
                                        <p:cTn id="75" dur="900" decel="100000" fill="hold"/>
                                        <p:tgtEl>
                                          <p:spTgt spid="15"/>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900" decel="100000" fill="hold"/>
                                        <p:tgtEl>
                                          <p:spTgt spid="16"/>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900" decel="100000" fill="hold"/>
                                        <p:tgtEl>
                                          <p:spTgt spid="23"/>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1000"/>
                                        <p:tgtEl>
                                          <p:spTgt spid="22"/>
                                        </p:tgtEl>
                                      </p:cBhvr>
                                    </p:animEffect>
                                    <p:anim calcmode="lin" valueType="num">
                                      <p:cBhvr>
                                        <p:cTn id="92" dur="1000" fill="hold"/>
                                        <p:tgtEl>
                                          <p:spTgt spid="22"/>
                                        </p:tgtEl>
                                        <p:attrNameLst>
                                          <p:attrName>ppt_x</p:attrName>
                                        </p:attrNameLst>
                                      </p:cBhvr>
                                      <p:tavLst>
                                        <p:tav tm="0">
                                          <p:val>
                                            <p:strVal val="#ppt_x"/>
                                          </p:val>
                                        </p:tav>
                                        <p:tav tm="100000">
                                          <p:val>
                                            <p:strVal val="#ppt_x"/>
                                          </p:val>
                                        </p:tav>
                                      </p:tavLst>
                                    </p:anim>
                                    <p:anim calcmode="lin" valueType="num">
                                      <p:cBhvr>
                                        <p:cTn id="93" dur="900" decel="100000" fill="hold"/>
                                        <p:tgtEl>
                                          <p:spTgt spid="22"/>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95" presetID="37"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1000"/>
                                        <p:tgtEl>
                                          <p:spTgt spid="25"/>
                                        </p:tgtEl>
                                      </p:cBhvr>
                                    </p:animEffect>
                                    <p:anim calcmode="lin" valueType="num">
                                      <p:cBhvr>
                                        <p:cTn id="98" dur="1000" fill="hold"/>
                                        <p:tgtEl>
                                          <p:spTgt spid="25"/>
                                        </p:tgtEl>
                                        <p:attrNameLst>
                                          <p:attrName>ppt_x</p:attrName>
                                        </p:attrNameLst>
                                      </p:cBhvr>
                                      <p:tavLst>
                                        <p:tav tm="0">
                                          <p:val>
                                            <p:strVal val="#ppt_x"/>
                                          </p:val>
                                        </p:tav>
                                        <p:tav tm="100000">
                                          <p:val>
                                            <p:strVal val="#ppt_x"/>
                                          </p:val>
                                        </p:tav>
                                      </p:tavLst>
                                    </p:anim>
                                    <p:anim calcmode="lin" valueType="num">
                                      <p:cBhvr>
                                        <p:cTn id="99" dur="900" decel="100000" fill="hold"/>
                                        <p:tgtEl>
                                          <p:spTgt spid="25"/>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101" presetID="37"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1000"/>
                                        <p:tgtEl>
                                          <p:spTgt spid="24"/>
                                        </p:tgtEl>
                                      </p:cBhvr>
                                    </p:animEffect>
                                    <p:anim calcmode="lin" valueType="num">
                                      <p:cBhvr>
                                        <p:cTn id="104" dur="1000" fill="hold"/>
                                        <p:tgtEl>
                                          <p:spTgt spid="24"/>
                                        </p:tgtEl>
                                        <p:attrNameLst>
                                          <p:attrName>ppt_x</p:attrName>
                                        </p:attrNameLst>
                                      </p:cBhvr>
                                      <p:tavLst>
                                        <p:tav tm="0">
                                          <p:val>
                                            <p:strVal val="#ppt_x"/>
                                          </p:val>
                                        </p:tav>
                                        <p:tav tm="100000">
                                          <p:val>
                                            <p:strVal val="#ppt_x"/>
                                          </p:val>
                                        </p:tav>
                                      </p:tavLst>
                                    </p:anim>
                                    <p:anim calcmode="lin" valueType="num">
                                      <p:cBhvr>
                                        <p:cTn id="105" dur="900" decel="100000" fill="hold"/>
                                        <p:tgtEl>
                                          <p:spTgt spid="24"/>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07" presetID="37"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anim calcmode="lin" valueType="num">
                                      <p:cBhvr>
                                        <p:cTn id="110" dur="1000" fill="hold"/>
                                        <p:tgtEl>
                                          <p:spTgt spid="33"/>
                                        </p:tgtEl>
                                        <p:attrNameLst>
                                          <p:attrName>ppt_x</p:attrName>
                                        </p:attrNameLst>
                                      </p:cBhvr>
                                      <p:tavLst>
                                        <p:tav tm="0">
                                          <p:val>
                                            <p:strVal val="#ppt_x"/>
                                          </p:val>
                                        </p:tav>
                                        <p:tav tm="100000">
                                          <p:val>
                                            <p:strVal val="#ppt_x"/>
                                          </p:val>
                                        </p:tav>
                                      </p:tavLst>
                                    </p:anim>
                                    <p:anim calcmode="lin" valueType="num">
                                      <p:cBhvr>
                                        <p:cTn id="111" dur="900" decel="100000" fill="hold"/>
                                        <p:tgtEl>
                                          <p:spTgt spid="33"/>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30" grpId="0" animBg="1"/>
      <p:bldP spid="31" grpId="0" animBg="1"/>
      <p:bldP spid="32" grpId="0" animBg="1"/>
      <p:bldP spid="33" grpId="0" animBg="1"/>
    </p:bld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http://purl.org/dc/dcmitype/"/>
    <ds:schemaRef ds:uri="http://purl.org/dc/terms/"/>
    <ds:schemaRef ds:uri="http://schemas.openxmlformats.org/package/2006/metadata/core-properties"/>
    <ds:schemaRef ds:uri="http://purl.org/dc/elements/1.1/"/>
    <ds:schemaRef ds:uri="16c05727-aa75-4e4a-9b5f-8a80a1165891"/>
    <ds:schemaRef ds:uri="http://www.w3.org/XML/1998/namespace"/>
    <ds:schemaRef ds:uri="http://schemas.microsoft.com/office/2006/documentManagement/types"/>
    <ds:schemaRef ds:uri="http://schemas.microsoft.com/office/infopath/2007/PartnerControls"/>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4C103400-4A22-4E35-B588-4C4D4263895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72</TotalTime>
  <Words>1958</Words>
  <Application>Microsoft Macintosh PowerPoint</Application>
  <PresentationFormat>Widescreen</PresentationFormat>
  <Paragraphs>459</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Trade Gothic LT Pro</vt:lpstr>
      <vt:lpstr>Arial</vt:lpstr>
      <vt:lpstr>Blackadder ITC</vt:lpstr>
      <vt:lpstr>Calibri</vt:lpstr>
      <vt:lpstr>Trebuchet MS</vt:lpstr>
      <vt:lpstr>Wingdings</vt:lpstr>
      <vt:lpstr>Office Theme</vt:lpstr>
      <vt:lpstr>Sym</vt:lpstr>
      <vt:lpstr>Agenda</vt:lpstr>
      <vt:lpstr>Sprint 6 Recap </vt:lpstr>
      <vt:lpstr>Sprint 6 Completed Tasks and Stories</vt:lpstr>
      <vt:lpstr>Sprint 6 Deliverable: FAQ Page</vt:lpstr>
      <vt:lpstr>Sprint 6 Deliverable: New SymCheck Design</vt:lpstr>
      <vt:lpstr>Sprint 7</vt:lpstr>
      <vt:lpstr>Sprint 7 Statistics</vt:lpstr>
      <vt:lpstr>Committed and Completed Artifacts</vt:lpstr>
      <vt:lpstr>Sprint 7 Test Cases</vt:lpstr>
      <vt:lpstr>Sprint 7 Test Cases</vt:lpstr>
      <vt:lpstr>Sprint 7 Test Cases Continued</vt:lpstr>
      <vt:lpstr>Burndown Chart</vt:lpstr>
      <vt:lpstr>Sprint 7 Burndown Chart</vt:lpstr>
      <vt:lpstr>Sprint 7 Deliverables</vt:lpstr>
      <vt:lpstr>Redesigned SymCheck Home Page</vt:lpstr>
      <vt:lpstr>Redesigned SymCheck Upload Page</vt:lpstr>
      <vt:lpstr>New SymCheck Advanced Prediction Page - Chickenpox</vt:lpstr>
      <vt:lpstr>New SymCheck Advanced Prediction Page - Pinkeye</vt:lpstr>
      <vt:lpstr>Redesigned SymCheck Results Page</vt:lpstr>
      <vt:lpstr>New SymCheck FAQ Page</vt:lpstr>
      <vt:lpstr>New SymCheck About Us Page</vt:lpstr>
      <vt:lpstr>Project Timeline  </vt:lpstr>
      <vt:lpstr>Sprint 8 (April 6 – April 27)</vt:lpstr>
      <vt:lpstr>Retrospectives  </vt:lpstr>
      <vt:lpstr>Retrospectives</vt:lpstr>
      <vt:lpstr>Link to GitHub </vt:lpstr>
      <vt:lpstr>Project Demo</vt:lpstr>
      <vt:lpstr>Project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SymCheck - Sprint 5 Presentation</dc:title>
  <dc:creator>Jas W</dc:creator>
  <cp:lastModifiedBy>Islam, Ms. Sayema</cp:lastModifiedBy>
  <cp:revision>7</cp:revision>
  <dcterms:created xsi:type="dcterms:W3CDTF">2021-02-17T15:59:32Z</dcterms:created>
  <dcterms:modified xsi:type="dcterms:W3CDTF">2021-04-06T04:08:14Z</dcterms:modified>
</cp:coreProperties>
</file>